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2"/>
  </p:notesMasterIdLst>
  <p:handoutMasterIdLst>
    <p:handoutMasterId r:id="rId33"/>
  </p:handoutMasterIdLst>
  <p:sldIdLst>
    <p:sldId id="342" r:id="rId2"/>
    <p:sldId id="406" r:id="rId3"/>
    <p:sldId id="388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9" r:id="rId13"/>
    <p:sldId id="415" r:id="rId14"/>
    <p:sldId id="416" r:id="rId15"/>
    <p:sldId id="418" r:id="rId16"/>
    <p:sldId id="420" r:id="rId17"/>
    <p:sldId id="421" r:id="rId18"/>
    <p:sldId id="423" r:id="rId19"/>
    <p:sldId id="425" r:id="rId20"/>
    <p:sldId id="424" r:id="rId21"/>
    <p:sldId id="426" r:id="rId22"/>
    <p:sldId id="427" r:id="rId23"/>
    <p:sldId id="428" r:id="rId24"/>
    <p:sldId id="429" r:id="rId25"/>
    <p:sldId id="430" r:id="rId26"/>
    <p:sldId id="431" r:id="rId27"/>
    <p:sldId id="432" r:id="rId28"/>
    <p:sldId id="435" r:id="rId29"/>
    <p:sldId id="433" r:id="rId30"/>
    <p:sldId id="43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mpili" initials="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B94A2-5BCA-4AD6-BCF1-BDC567B3B43B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F0387-A0A7-4F84-9F62-DA60A16F1E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A9629-2036-44AC-A06F-7060EFB5AF35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691DB-158F-400C-B2F4-3069DA5F880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691DB-158F-400C-B2F4-3069DA5F8808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977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691DB-158F-400C-B2F4-3069DA5F8808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03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691DB-158F-400C-B2F4-3069DA5F8808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61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691DB-158F-400C-B2F4-3069DA5F8808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803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691DB-158F-400C-B2F4-3069DA5F8808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263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691DB-158F-400C-B2F4-3069DA5F8808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79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32F5-05E0-4A7A-BB73-77D48B935DC7}" type="datetime1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66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E801-488B-495A-8002-574C7F270AE9}" type="datetime1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78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CB62-8D10-4ACB-A08B-542E8186DBFB}" type="datetime1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84776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84BE-749B-4B02-BFE9-63FEB775E1D7}" type="datetime1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81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5D6D-6C80-4554-81E4-4992C7DCDC4B}" type="datetime1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5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B1ED-1111-40E3-B61C-103DF80D50A5}" type="datetime1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72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FEA3-3DBF-4D8E-B6C8-8FE2941F7322}" type="datetime1">
              <a:rPr lang="it-IT" smtClean="0"/>
              <a:pPr/>
              <a:t>15/12/2021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15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2272-B26B-43B5-A22F-3993DDAE58E9}" type="datetime1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388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7E95-1194-42CC-8181-DC61B3DE87DB}" type="datetime1">
              <a:rPr lang="it-IT" smtClean="0"/>
              <a:pPr/>
              <a:t>15/12/2021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7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5EA6301-B34E-4D40-8D3E-E43E3E5F1A22}" type="datetime1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69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2D7E-C839-440D-977B-CCCE1858A158}" type="datetime1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0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B0CB62-8D10-4ACB-A08B-542E8186DBFB}" type="datetime1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26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APPROCCI CONTROFATTUALI</a:t>
            </a: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Trento, 16 dicembre 2021</a:t>
            </a:r>
          </a:p>
          <a:p>
            <a:endParaRPr lang="it-IT" dirty="0"/>
          </a:p>
          <a:p>
            <a:r>
              <a:rPr lang="it-IT" dirty="0"/>
              <a:t>Marco Pompili – Ismeri Europa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07503" y="1151517"/>
            <a:ext cx="8642350" cy="52751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b="1" dirty="0">
                <a:latin typeface="+mj-lt"/>
              </a:rPr>
              <a:t>Rivedendo l’esempio precedente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dirty="0">
                <a:latin typeface="+mj-lt"/>
              </a:rPr>
              <a:t>Si vuole valutare un intervento formativo per disoccupati, verificando gli effetti sul tasso di occupazione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dirty="0">
                <a:latin typeface="+mj-lt"/>
              </a:rPr>
              <a:t>La stime dell’effetto sarebbe pari  75-67= 8 pp di tasso di occupazione in più (notare: la randomizzazione consente di confrontare individui con un livello di capitale umano simile, 90% con bassi titoli di studio).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A30415F6-9D3E-4ECC-A4C6-EC30A615F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74124"/>
              </p:ext>
            </p:extLst>
          </p:nvPr>
        </p:nvGraphicFramePr>
        <p:xfrm>
          <a:off x="190800" y="2348880"/>
          <a:ext cx="8537357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9304">
                  <a:extLst>
                    <a:ext uri="{9D8B030D-6E8A-4147-A177-3AD203B41FA5}">
                      <a16:colId xmlns:a16="http://schemas.microsoft.com/office/drawing/2014/main" val="123906387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52494883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898815627"/>
                    </a:ext>
                  </a:extLst>
                </a:gridCol>
                <a:gridCol w="2089621">
                  <a:extLst>
                    <a:ext uri="{9D8B030D-6E8A-4147-A177-3AD203B41FA5}">
                      <a16:colId xmlns:a16="http://schemas.microsoft.com/office/drawing/2014/main" val="3613608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Prima (tasso occupazione)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Dopo (tasso occupazione)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% con capitale umano basso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089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Disoccupati trattati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90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17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Disoccupati non trattati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30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25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i="1" dirty="0">
                          <a:solidFill>
                            <a:srgbClr val="FF0000"/>
                          </a:solidFill>
                        </a:rPr>
                        <a:t>Gruppo di controllo randomizzato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i="1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i="1" dirty="0">
                          <a:solidFill>
                            <a:srgbClr val="FF0000"/>
                          </a:solidFill>
                        </a:rPr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i="1" dirty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515600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07503" y="191018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Il </a:t>
            </a:r>
            <a:r>
              <a:rPr lang="it-IT" dirty="0" err="1"/>
              <a:t>gold</a:t>
            </a:r>
            <a:r>
              <a:rPr lang="it-IT" dirty="0"/>
              <a:t> standard: la randomizzazione</a:t>
            </a:r>
          </a:p>
        </p:txBody>
      </p:sp>
    </p:spTree>
    <p:extLst>
      <p:ext uri="{BB962C8B-B14F-4D97-AF65-F5344CB8AC3E}">
        <p14:creationId xmlns:p14="http://schemas.microsoft.com/office/powerpoint/2010/main" val="2076025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79512" y="263154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Il </a:t>
            </a:r>
            <a:r>
              <a:rPr lang="it-IT" dirty="0" err="1"/>
              <a:t>gold</a:t>
            </a:r>
            <a:r>
              <a:rPr lang="it-IT" dirty="0"/>
              <a:t> standard: la randomizzazione</a:t>
            </a:r>
          </a:p>
        </p:txBody>
      </p:sp>
      <p:graphicFrame>
        <p:nvGraphicFramePr>
          <p:cNvPr id="2" name="Tabella 6">
            <a:extLst>
              <a:ext uri="{FF2B5EF4-FFF2-40B4-BE49-F238E27FC236}">
                <a16:creationId xmlns:a16="http://schemas.microsoft.com/office/drawing/2014/main" id="{FEE54477-3732-47E8-9ABE-91862AFDB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757824"/>
              </p:ext>
            </p:extLst>
          </p:nvPr>
        </p:nvGraphicFramePr>
        <p:xfrm>
          <a:off x="251520" y="1340768"/>
          <a:ext cx="8784976" cy="476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71651">
                  <a:extLst>
                    <a:ext uri="{9D8B030D-6E8A-4147-A177-3AD203B41FA5}">
                      <a16:colId xmlns:a16="http://schemas.microsoft.com/office/drawing/2014/main" val="223523342"/>
                    </a:ext>
                  </a:extLst>
                </a:gridCol>
                <a:gridCol w="6813325">
                  <a:extLst>
                    <a:ext uri="{9D8B030D-6E8A-4147-A177-3AD203B41FA5}">
                      <a16:colId xmlns:a16="http://schemas.microsoft.com/office/drawing/2014/main" val="2564306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+mj-lt"/>
                        </a:rPr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latin typeface="+mj-lt"/>
                        </a:rPr>
                        <a:t>Intuitività, robustezza dei risultati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817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+mj-lt"/>
                        </a:rPr>
                        <a:t>Contro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latin typeface="+mj-lt"/>
                        </a:rPr>
                        <a:t>Costo, problemi di natura etica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178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+mj-lt"/>
                        </a:rPr>
                        <a:t>Requisiti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latin typeface="+mj-lt"/>
                        </a:rPr>
                        <a:t>Collaborazione tra policy maker e valutatore precedente all’avvio della politica</a:t>
                      </a:r>
                    </a:p>
                    <a:p>
                      <a:endParaRPr lang="it-IT" b="0" dirty="0">
                        <a:latin typeface="+mj-lt"/>
                      </a:endParaRPr>
                    </a:p>
                    <a:p>
                      <a:r>
                        <a:rPr lang="it-IT" b="0" dirty="0">
                          <a:latin typeface="+mj-lt"/>
                        </a:rPr>
                        <a:t>Sufficiente numero di unità da randomizzare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396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+mj-lt"/>
                        </a:rPr>
                        <a:t>Elementi di attenzione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La </a:t>
                      </a:r>
                      <a:r>
                        <a:rPr lang="it-IT" sz="1800" b="0" i="0" u="none" strike="noStrike" kern="1200" baseline="0" noProof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randomizzazione può non ottenere gruppi di individui “bilanciati/simili” (per esempio per fenomeno della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non-compliance)</a:t>
                      </a:r>
                    </a:p>
                    <a:p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 le </a:t>
                      </a:r>
                      <a:r>
                        <a:rPr lang="it-IT" sz="1800" b="0" i="0" u="none" strike="noStrike" kern="1200" baseline="0" noProof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persone sanno di partecipare ad un esperimento possono comportarsi in modo differente da come si comporterebbero naturalmente 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(“</a:t>
                      </a:r>
                      <a:r>
                        <a:rPr lang="it-IT" sz="18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hawthorne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effect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”)</a:t>
                      </a:r>
                    </a:p>
                    <a:p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Le persone trattate e non trattate del RCT possono essere diverse dal resto della popolazione in un territorio, i risultati pertanto sono poco generalizzabili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9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160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79512" y="263154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Matching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8700145-230E-4678-8C3C-CB6993B24EB7}"/>
              </a:ext>
            </a:extLst>
          </p:cNvPr>
          <p:cNvSpPr txBox="1">
            <a:spLocks/>
          </p:cNvSpPr>
          <p:nvPr/>
        </p:nvSpPr>
        <p:spPr>
          <a:xfrm>
            <a:off x="192128" y="1124744"/>
            <a:ext cx="8484328" cy="496855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2200" dirty="0"/>
              <a:t>I metodi di matching, come nel RCT, si basano sulla comparazione di un Gruppo di trattati e un Gruppo di controllo composti da unità (persone) che siano più simili possibile. A differenza che nel RCT, dove i due gruppi sono simili per costruzione, </a:t>
            </a:r>
            <a:r>
              <a:rPr lang="it-IT" sz="2200" b="1" i="1" dirty="0"/>
              <a:t>il matching identifica a “ritroso” sulla base di dati di diverso tipo un possibile Gruppo di controllo</a:t>
            </a:r>
            <a:r>
              <a:rPr lang="it-IT" sz="2200" dirty="0"/>
              <a:t>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US" sz="22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La </a:t>
            </a:r>
            <a:r>
              <a:rPr lang="it-IT" sz="2200" dirty="0"/>
              <a:t>logica, in estrema sintesi</a:t>
            </a:r>
            <a:r>
              <a:rPr lang="en-US" sz="2200" dirty="0"/>
              <a:t>, è </a:t>
            </a:r>
            <a:r>
              <a:rPr lang="it-IT" sz="2200" dirty="0"/>
              <a:t>quella di identificare </a:t>
            </a:r>
            <a:r>
              <a:rPr lang="en-US" sz="2200" dirty="0"/>
              <a:t>u</a:t>
            </a:r>
            <a:r>
              <a:rPr lang="it-IT" sz="2200" dirty="0"/>
              <a:t>n gruppo di controllo composto di </a:t>
            </a:r>
            <a:r>
              <a:rPr lang="it-IT" sz="2200" b="1" dirty="0"/>
              <a:t>soggetti non-trattati più simili possibili ai trattati </a:t>
            </a:r>
            <a:r>
              <a:rPr lang="it-IT" sz="2200" dirty="0"/>
              <a:t>per le caratteristiche osservabili. Si tratta di abbinare per ogni individuo trattato un individuo «gemello» non trattato in relazione a più caratteristiche osservabili possibili e rilevanti.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it-IT" sz="22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2200" dirty="0"/>
              <a:t>Se le caratteristiche sono molte, l’abbinamento esatto può essere complicato e impraticabile, pertanto si ricorre al </a:t>
            </a:r>
            <a:r>
              <a:rPr lang="it-IT" sz="2200" b="1" dirty="0" err="1"/>
              <a:t>Propensity</a:t>
            </a:r>
            <a:r>
              <a:rPr lang="it-IT" sz="2200" b="1" dirty="0"/>
              <a:t> score matching</a:t>
            </a:r>
            <a:r>
              <a:rPr lang="it-IT" sz="2200" dirty="0"/>
              <a:t> (PSM). </a:t>
            </a:r>
          </a:p>
        </p:txBody>
      </p:sp>
    </p:spTree>
    <p:extLst>
      <p:ext uri="{BB962C8B-B14F-4D97-AF65-F5344CB8AC3E}">
        <p14:creationId xmlns:p14="http://schemas.microsoft.com/office/powerpoint/2010/main" val="683423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79512" y="263154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Matching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8700145-230E-4678-8C3C-CB6993B24EB7}"/>
              </a:ext>
            </a:extLst>
          </p:cNvPr>
          <p:cNvSpPr txBox="1">
            <a:spLocks/>
          </p:cNvSpPr>
          <p:nvPr/>
        </p:nvSpPr>
        <p:spPr>
          <a:xfrm>
            <a:off x="192128" y="1124744"/>
            <a:ext cx="8484328" cy="496855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endParaRPr lang="it-IT" sz="22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2200" dirty="0"/>
              <a:t>In estrema sintesi, il PSM opera in due fasi: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2200" dirty="0"/>
              <a:t>- in </a:t>
            </a:r>
            <a:r>
              <a:rPr lang="it-IT" sz="2200" b="1" dirty="0"/>
              <a:t>una prima fase </a:t>
            </a:r>
            <a:r>
              <a:rPr lang="it-IT" sz="2200" dirty="0"/>
              <a:t>si stima la probabilità di essere trattato sulla base delle caratteristiche osservabili (attraverso una regressione logistica, il PSM pertanto è un numero compreso da 0 a 1);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2200" dirty="0"/>
              <a:t>- in </a:t>
            </a:r>
            <a:r>
              <a:rPr lang="it-IT" sz="2200" b="1" dirty="0"/>
              <a:t>un seconda fase </a:t>
            </a:r>
            <a:r>
              <a:rPr lang="it-IT" sz="2200" dirty="0"/>
              <a:t>si abbinano i soggetti trattati e non trattati sulla base del più simile PSM, facendo ricorso a diversi algoritmi (</a:t>
            </a:r>
            <a:r>
              <a:rPr lang="it-IT" sz="2200" dirty="0" err="1"/>
              <a:t>Nearest-Neighbor</a:t>
            </a:r>
            <a:r>
              <a:rPr lang="it-IT" sz="2200" dirty="0"/>
              <a:t>, </a:t>
            </a:r>
            <a:r>
              <a:rPr lang="it-IT" sz="2200" dirty="0" err="1"/>
              <a:t>Rradius</a:t>
            </a:r>
            <a:r>
              <a:rPr lang="it-IT" sz="2200" dirty="0"/>
              <a:t>, Kernel…).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2200" dirty="0"/>
              <a:t>L’effetto della politica (o trattamento) è allora </a:t>
            </a:r>
            <a:r>
              <a:rPr lang="it-IT" sz="2200" b="1" dirty="0"/>
              <a:t>la differenza tra le medie della variabile risultato</a:t>
            </a:r>
            <a:r>
              <a:rPr lang="it-IT" sz="2200" dirty="0"/>
              <a:t> nel gruppo dei trattati e nel gruppo dei corrispondenti non-trattati abbinati.</a:t>
            </a:r>
          </a:p>
        </p:txBody>
      </p:sp>
    </p:spTree>
    <p:extLst>
      <p:ext uri="{BB962C8B-B14F-4D97-AF65-F5344CB8AC3E}">
        <p14:creationId xmlns:p14="http://schemas.microsoft.com/office/powerpoint/2010/main" val="1835902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79512" y="263154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Matching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8700145-230E-4678-8C3C-CB6993B24EB7}"/>
              </a:ext>
            </a:extLst>
          </p:cNvPr>
          <p:cNvSpPr txBox="1">
            <a:spLocks/>
          </p:cNvSpPr>
          <p:nvPr/>
        </p:nvSpPr>
        <p:spPr>
          <a:xfrm>
            <a:off x="192128" y="1124744"/>
            <a:ext cx="8484328" cy="496855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it-IT" sz="7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7C1F194-5A69-440E-8B50-E1C4E8866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948838"/>
            <a:ext cx="8018638" cy="131709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A651E95D-CF88-4FD0-A968-E830A21CE0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56" y="1008878"/>
            <a:ext cx="5900408" cy="381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686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79512" y="263154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Matching - PSM</a:t>
            </a:r>
          </a:p>
        </p:txBody>
      </p:sp>
      <p:graphicFrame>
        <p:nvGraphicFramePr>
          <p:cNvPr id="2" name="Tabella 6">
            <a:extLst>
              <a:ext uri="{FF2B5EF4-FFF2-40B4-BE49-F238E27FC236}">
                <a16:creationId xmlns:a16="http://schemas.microsoft.com/office/drawing/2014/main" id="{FEE54477-3732-47E8-9ABE-91862AFDB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712461"/>
              </p:ext>
            </p:extLst>
          </p:nvPr>
        </p:nvGraphicFramePr>
        <p:xfrm>
          <a:off x="307954" y="1124745"/>
          <a:ext cx="8296493" cy="50547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62019">
                  <a:extLst>
                    <a:ext uri="{9D8B030D-6E8A-4147-A177-3AD203B41FA5}">
                      <a16:colId xmlns:a16="http://schemas.microsoft.com/office/drawing/2014/main" val="223523342"/>
                    </a:ext>
                  </a:extLst>
                </a:gridCol>
                <a:gridCol w="6434474">
                  <a:extLst>
                    <a:ext uri="{9D8B030D-6E8A-4147-A177-3AD203B41FA5}">
                      <a16:colId xmlns:a16="http://schemas.microsoft.com/office/drawing/2014/main" val="2564306604"/>
                    </a:ext>
                  </a:extLst>
                </a:gridCol>
              </a:tblGrid>
              <a:tr h="368206">
                <a:tc>
                  <a:txBody>
                    <a:bodyPr/>
                    <a:lstStyle/>
                    <a:p>
                      <a:r>
                        <a:rPr lang="it-IT" sz="2000" b="1" dirty="0">
                          <a:latin typeface="+mj-lt"/>
                        </a:rPr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dirty="0">
                          <a:latin typeface="+mj-lt"/>
                        </a:rPr>
                        <a:t>Logica simile al RCT, applicabile in molti contesti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817934"/>
                  </a:ext>
                </a:extLst>
              </a:tr>
              <a:tr h="934676">
                <a:tc>
                  <a:txBody>
                    <a:bodyPr/>
                    <a:lstStyle/>
                    <a:p>
                      <a:r>
                        <a:rPr lang="it-IT" sz="2000" b="1" dirty="0">
                          <a:latin typeface="+mj-lt"/>
                        </a:rPr>
                        <a:t>Contro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dirty="0">
                          <a:latin typeface="+mj-lt"/>
                        </a:rPr>
                        <a:t>So basa solo su caratteristiche osservabili, che potrebbero essere non sufficienti a rendere i due gruppi simili, se esistono variabili sconosciute che influenzano l’esito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178593"/>
                  </a:ext>
                </a:extLst>
              </a:tr>
              <a:tr h="1501146">
                <a:tc>
                  <a:txBody>
                    <a:bodyPr/>
                    <a:lstStyle/>
                    <a:p>
                      <a:r>
                        <a:rPr lang="it-IT" sz="2000" b="1" dirty="0">
                          <a:latin typeface="+mj-lt"/>
                        </a:rPr>
                        <a:t>Requisiti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dirty="0">
                          <a:latin typeface="+mj-lt"/>
                        </a:rPr>
                        <a:t>Dati abbondanti e ricchi (dati amministrativi combinati con altri dati sono necessari), anche in relazione al periodo </a:t>
                      </a:r>
                      <a:r>
                        <a:rPr lang="it-IT" sz="2000" b="0" dirty="0" err="1">
                          <a:latin typeface="+mj-lt"/>
                        </a:rPr>
                        <a:t>pre</a:t>
                      </a:r>
                      <a:r>
                        <a:rPr lang="it-IT" sz="2000" b="0" dirty="0">
                          <a:latin typeface="+mj-lt"/>
                        </a:rPr>
                        <a:t>-trattamento</a:t>
                      </a:r>
                    </a:p>
                    <a:p>
                      <a:endParaRPr lang="it-IT" sz="2000" b="0" dirty="0">
                        <a:latin typeface="+mj-lt"/>
                      </a:endParaRPr>
                    </a:p>
                    <a:p>
                      <a:r>
                        <a:rPr lang="it-IT" sz="2000" b="0" dirty="0">
                          <a:latin typeface="+mj-lt"/>
                        </a:rPr>
                        <a:t>Dettagliata conoscenza del processo di selezione nella politica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396641"/>
                  </a:ext>
                </a:extLst>
              </a:tr>
              <a:tr h="1732477">
                <a:tc>
                  <a:txBody>
                    <a:bodyPr/>
                    <a:lstStyle/>
                    <a:p>
                      <a:r>
                        <a:rPr lang="it-IT" sz="2000" b="1" dirty="0">
                          <a:latin typeface="+mj-lt"/>
                        </a:rPr>
                        <a:t>Elementi di attenzione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2000" b="0" dirty="0">
                          <a:latin typeface="+mj-lt"/>
                        </a:rPr>
                        <a:t>La </a:t>
                      </a:r>
                      <a:r>
                        <a:rPr lang="it-IT" sz="2000" b="0" noProof="0" dirty="0" err="1">
                          <a:latin typeface="+mj-lt"/>
                        </a:rPr>
                        <a:t>generalizzabilità</a:t>
                      </a:r>
                      <a:r>
                        <a:rPr lang="it-IT" sz="2000" b="0" dirty="0">
                          <a:latin typeface="+mj-lt"/>
                        </a:rPr>
                        <a:t> dei risultati è limitata alla popolazione con caratteristiche simili a quelle dei soggetti abbinati</a:t>
                      </a:r>
                    </a:p>
                    <a:p>
                      <a:pPr lv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2000" b="0" dirty="0">
                          <a:latin typeface="+mj-lt"/>
                        </a:rPr>
                        <a:t>Non è sempre possibile trovare un numero adeguato di unità non trattate sufficientemente simili a quelle trattate.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9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612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79512" y="44624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Matching – PSM - Esempio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A1CFC98-A867-45ED-B119-644BBE7EE156}"/>
              </a:ext>
            </a:extLst>
          </p:cNvPr>
          <p:cNvSpPr txBox="1">
            <a:spLocks/>
          </p:cNvSpPr>
          <p:nvPr/>
        </p:nvSpPr>
        <p:spPr>
          <a:xfrm>
            <a:off x="179512" y="980728"/>
            <a:ext cx="8484328" cy="496855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2200" b="1" dirty="0"/>
              <a:t>Valutazione impatto corsi formazione per disoccupati PV Bolzano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2200" b="1" dirty="0"/>
              <a:t>Obiettivo</a:t>
            </a:r>
            <a:r>
              <a:rPr lang="it-IT" sz="2200" dirty="0"/>
              <a:t>: stimare gli effetti occupazionali dei corsi di formazione finanziati con il FSE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2200" b="1" dirty="0"/>
              <a:t>Trattati e Controllo</a:t>
            </a:r>
            <a:r>
              <a:rPr lang="it-IT" sz="2200" dirty="0"/>
              <a:t>: destinatari FSE sono i trattati, iscritti ai CPI stesso periodo dei corsi sono il gruppo di controllo potenziale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2200" b="1" dirty="0"/>
              <a:t>Metodo</a:t>
            </a:r>
            <a:r>
              <a:rPr lang="it-IT" sz="2200" dirty="0"/>
              <a:t>: PSM calcolato su diverse variabili: sesso, età, cittadinanza, titolo di studio, comune residenza, storia lavorativa pregressa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2200" b="1" dirty="0"/>
              <a:t>Dati</a:t>
            </a:r>
            <a:r>
              <a:rPr lang="it-IT" sz="2200" dirty="0"/>
              <a:t>: monitoraggio, integrati con i dati dei CPI e le comunicazioni obbligatorie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it-IT" sz="22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it-IT" sz="22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it-IT" sz="22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978FD2C-BCD7-4C0D-827E-B1B20DA78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96" y="4077072"/>
            <a:ext cx="3406407" cy="2252205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42405787-AD0F-4A1B-94C0-77488FFA5B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3928" y="4140702"/>
            <a:ext cx="3004947" cy="218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75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79512" y="44624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/>
              <a:t>Difference</a:t>
            </a:r>
            <a:r>
              <a:rPr lang="it-IT" dirty="0"/>
              <a:t>-in-</a:t>
            </a:r>
            <a:r>
              <a:rPr lang="it-IT" dirty="0" err="1"/>
              <a:t>Differences</a:t>
            </a:r>
            <a:r>
              <a:rPr lang="it-IT" dirty="0"/>
              <a:t> (DID)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A1CFC98-A867-45ED-B119-644BBE7EE156}"/>
              </a:ext>
            </a:extLst>
          </p:cNvPr>
          <p:cNvSpPr txBox="1">
            <a:spLocks/>
          </p:cNvSpPr>
          <p:nvPr/>
        </p:nvSpPr>
        <p:spPr>
          <a:xfrm>
            <a:off x="179512" y="980728"/>
            <a:ext cx="8484328" cy="496855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600" dirty="0">
                <a:latin typeface="+mj-lt"/>
              </a:rPr>
              <a:t>Semplificando molto, il metodo </a:t>
            </a:r>
            <a:r>
              <a:rPr lang="it-IT" sz="2600" b="1" dirty="0">
                <a:latin typeface="+mj-lt"/>
              </a:rPr>
              <a:t>DID</a:t>
            </a:r>
            <a:r>
              <a:rPr lang="it-IT" sz="2600" dirty="0">
                <a:latin typeface="+mj-lt"/>
              </a:rPr>
              <a:t> stima l’impatto attraverso una </a:t>
            </a:r>
            <a:r>
              <a:rPr lang="it-IT" sz="2600" b="1" dirty="0">
                <a:latin typeface="+mj-lt"/>
              </a:rPr>
              <a:t>doppia differenza </a:t>
            </a:r>
            <a:r>
              <a:rPr lang="it-IT" sz="2600" dirty="0">
                <a:latin typeface="+mj-lt"/>
              </a:rPr>
              <a:t>nella variabile di risultato, prima e dopo l’intervento.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600" b="0" i="0" u="none" strike="noStrike" baseline="0" dirty="0">
                <a:latin typeface="+mj-lt"/>
              </a:rPr>
              <a:t>Alla base del metodo DID vi è l’assunzione detta di “</a:t>
            </a:r>
            <a:r>
              <a:rPr lang="it-IT" sz="2600" b="0" i="0" u="none" strike="noStrike" baseline="0" dirty="0" err="1">
                <a:latin typeface="+mj-lt"/>
              </a:rPr>
              <a:t>parallel</a:t>
            </a:r>
            <a:r>
              <a:rPr lang="it-IT" sz="2600" b="0" i="0" u="none" strike="noStrike" baseline="0" dirty="0">
                <a:latin typeface="+mj-lt"/>
              </a:rPr>
              <a:t> time trends” o “</a:t>
            </a:r>
            <a:r>
              <a:rPr lang="it-IT" sz="2600" b="1" i="0" u="none" strike="noStrike" baseline="0" dirty="0">
                <a:latin typeface="+mj-lt"/>
              </a:rPr>
              <a:t>common trends</a:t>
            </a:r>
            <a:r>
              <a:rPr lang="it-IT" sz="2600" b="0" i="0" u="none" strike="noStrike" baseline="0" dirty="0">
                <a:latin typeface="+mj-lt"/>
              </a:rPr>
              <a:t>”, con la quale si ipotizza che in assenza della politica il Gruppo dei</a:t>
            </a:r>
            <a:r>
              <a:rPr lang="it-IT" sz="2600" dirty="0">
                <a:latin typeface="+mj-lt"/>
              </a:rPr>
              <a:t> trattati e il Gruppo di controllo avrebbero avuto la stessa evoluzione nella variabile utilizzata per misurare l’effetto</a:t>
            </a:r>
            <a:r>
              <a:rPr lang="en-US" sz="2600" dirty="0">
                <a:latin typeface="+mj-lt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600" b="1" dirty="0">
                <a:latin typeface="+mj-lt"/>
              </a:rPr>
              <a:t>L’assunzione di fondo non è testabile</a:t>
            </a:r>
            <a:r>
              <a:rPr lang="it-IT" sz="2600" dirty="0">
                <a:latin typeface="+mj-lt"/>
              </a:rPr>
              <a:t>, ma per esempio un’analisi dei trend evolutivi della variabile risultato nei periodi precedenti alla politica possono dare una indicazione della validità dell’ipotesi del common trend</a:t>
            </a:r>
            <a:r>
              <a:rPr lang="en-US" sz="2600" dirty="0">
                <a:latin typeface="+mj-lt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200" dirty="0"/>
              <a:t>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2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it-IT" sz="22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028548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79512" y="44624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/>
              <a:t>Difference</a:t>
            </a:r>
            <a:r>
              <a:rPr lang="it-IT" dirty="0"/>
              <a:t>-in-</a:t>
            </a:r>
            <a:r>
              <a:rPr lang="it-IT" dirty="0" err="1"/>
              <a:t>Differences</a:t>
            </a:r>
            <a:r>
              <a:rPr lang="it-IT" dirty="0"/>
              <a:t> (DID)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A1CFC98-A867-45ED-B119-644BBE7EE156}"/>
              </a:ext>
            </a:extLst>
          </p:cNvPr>
          <p:cNvSpPr txBox="1">
            <a:spLocks/>
          </p:cNvSpPr>
          <p:nvPr/>
        </p:nvSpPr>
        <p:spPr>
          <a:xfrm>
            <a:off x="179512" y="980728"/>
            <a:ext cx="8484328" cy="496855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200" dirty="0"/>
              <a:t>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2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it-IT" sz="22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it-IT" sz="22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F8A0040-F845-4EF9-A86B-37E332828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268760"/>
            <a:ext cx="5971634" cy="4243591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F58EC2DA-3F4B-4B8C-B54C-CBB4E864C2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5714" y="1298631"/>
            <a:ext cx="4103649" cy="70252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B7E37632-68EC-4E18-B8DA-ED38DF1D5D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6008" y="2226313"/>
            <a:ext cx="4558480" cy="72165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9EF5694-F87E-4AA8-AD46-1DD5960165F6}"/>
              </a:ext>
            </a:extLst>
          </p:cNvPr>
          <p:cNvSpPr txBox="1"/>
          <p:nvPr/>
        </p:nvSpPr>
        <p:spPr>
          <a:xfrm>
            <a:off x="734637" y="5540927"/>
            <a:ext cx="3875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Operativamente la stima avviene attraverso una regressione panel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DD7A1A1-771A-410A-8FDE-BD78405B0F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5714" y="5540928"/>
            <a:ext cx="3875815" cy="52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57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79512" y="263154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DID</a:t>
            </a:r>
          </a:p>
        </p:txBody>
      </p:sp>
      <p:graphicFrame>
        <p:nvGraphicFramePr>
          <p:cNvPr id="2" name="Tabella 6">
            <a:extLst>
              <a:ext uri="{FF2B5EF4-FFF2-40B4-BE49-F238E27FC236}">
                <a16:creationId xmlns:a16="http://schemas.microsoft.com/office/drawing/2014/main" id="{FEE54477-3732-47E8-9ABE-91862AFDB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78383"/>
              </p:ext>
            </p:extLst>
          </p:nvPr>
        </p:nvGraphicFramePr>
        <p:xfrm>
          <a:off x="208112" y="959799"/>
          <a:ext cx="8296493" cy="520550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62019">
                  <a:extLst>
                    <a:ext uri="{9D8B030D-6E8A-4147-A177-3AD203B41FA5}">
                      <a16:colId xmlns:a16="http://schemas.microsoft.com/office/drawing/2014/main" val="223523342"/>
                    </a:ext>
                  </a:extLst>
                </a:gridCol>
                <a:gridCol w="6434474">
                  <a:extLst>
                    <a:ext uri="{9D8B030D-6E8A-4147-A177-3AD203B41FA5}">
                      <a16:colId xmlns:a16="http://schemas.microsoft.com/office/drawing/2014/main" val="2564306604"/>
                    </a:ext>
                  </a:extLst>
                </a:gridCol>
              </a:tblGrid>
              <a:tr h="978849">
                <a:tc>
                  <a:txBody>
                    <a:bodyPr/>
                    <a:lstStyle/>
                    <a:p>
                      <a:r>
                        <a:rPr lang="it-IT" sz="2000" b="1" dirty="0">
                          <a:latin typeface="+mj-lt"/>
                        </a:rPr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dirty="0">
                          <a:latin typeface="+mj-lt"/>
                        </a:rPr>
                        <a:t>Logica semplice; tiene conto di fattori inosservabili (costanti) che incidono sugli effetti</a:t>
                      </a:r>
                    </a:p>
                    <a:p>
                      <a:r>
                        <a:rPr lang="it-IT" sz="2000" b="0" dirty="0">
                          <a:latin typeface="+mj-lt"/>
                        </a:rPr>
                        <a:t>Combinato con il PSM garantisce maggiore robustezza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817934"/>
                  </a:ext>
                </a:extLst>
              </a:tr>
              <a:tr h="913523">
                <a:tc>
                  <a:txBody>
                    <a:bodyPr/>
                    <a:lstStyle/>
                    <a:p>
                      <a:r>
                        <a:rPr lang="it-IT" sz="2000" b="1" dirty="0">
                          <a:latin typeface="+mj-lt"/>
                        </a:rPr>
                        <a:t>Contro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dirty="0">
                          <a:latin typeface="+mj-lt"/>
                        </a:rPr>
                        <a:t>Il trattamento può «contaminare» la definizione di trattato e non trattato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178593"/>
                  </a:ext>
                </a:extLst>
              </a:tr>
              <a:tr h="1471786">
                <a:tc>
                  <a:txBody>
                    <a:bodyPr/>
                    <a:lstStyle/>
                    <a:p>
                      <a:r>
                        <a:rPr lang="it-IT" sz="2000" b="1" dirty="0">
                          <a:latin typeface="+mj-lt"/>
                        </a:rPr>
                        <a:t>Requisiti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dirty="0">
                          <a:latin typeface="+mj-lt"/>
                        </a:rPr>
                        <a:t>Ci vogliono dati sui periodo precedenti alla politica, potenzialmente diversi periodi (anni, mesi…), per «ispezionare l’ipotesi dei common trends»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396641"/>
                  </a:ext>
                </a:extLst>
              </a:tr>
              <a:tr h="1814356">
                <a:tc>
                  <a:txBody>
                    <a:bodyPr/>
                    <a:lstStyle/>
                    <a:p>
                      <a:r>
                        <a:rPr lang="it-IT" sz="2000" b="1" dirty="0">
                          <a:latin typeface="+mj-lt"/>
                        </a:rPr>
                        <a:t>Elementi di attenzione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2000" b="0" dirty="0">
                          <a:latin typeface="+mj-lt"/>
                        </a:rPr>
                        <a:t>I risultati possono dipendere dalle finestre temporali utilizzate per l’analisi di </a:t>
                      </a:r>
                      <a:r>
                        <a:rPr lang="it-IT" sz="2000" b="0" dirty="0" err="1">
                          <a:latin typeface="+mj-lt"/>
                        </a:rPr>
                        <a:t>pre</a:t>
                      </a:r>
                      <a:r>
                        <a:rPr lang="it-IT" sz="2000" b="0" dirty="0">
                          <a:latin typeface="+mj-lt"/>
                        </a:rPr>
                        <a:t>-trattamento</a:t>
                      </a:r>
                    </a:p>
                    <a:p>
                      <a:pPr lv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2000" b="0" dirty="0">
                          <a:latin typeface="+mj-lt"/>
                        </a:rPr>
                        <a:t>Se si deve ricorrere a indagini ad hoc, vanno pianificate e realizzate prima e dopo l’intervento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9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71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07504" y="49137"/>
            <a:ext cx="7543800" cy="787575"/>
          </a:xfrm>
        </p:spPr>
        <p:txBody>
          <a:bodyPr/>
          <a:lstStyle/>
          <a:p>
            <a:r>
              <a:rPr lang="it-IT" dirty="0"/>
              <a:t>Approcci controfattuali…intro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07504" y="908720"/>
            <a:ext cx="6840760" cy="5275157"/>
          </a:xfrm>
        </p:spPr>
        <p:txBody>
          <a:bodyPr>
            <a:noAutofit/>
          </a:bodyPr>
          <a:lstStyle/>
          <a:p>
            <a:pPr marL="92075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</a:pPr>
            <a:r>
              <a:rPr lang="it-IT" sz="2200" b="1" dirty="0">
                <a:latin typeface="+mj-lt"/>
              </a:rPr>
              <a:t>La finalità è</a:t>
            </a:r>
            <a:r>
              <a:rPr lang="it-IT" sz="2200" dirty="0">
                <a:latin typeface="+mj-lt"/>
              </a:rPr>
              <a:t> stimare l’effetto </a:t>
            </a:r>
            <a:r>
              <a:rPr lang="it-IT" sz="2200" i="1" dirty="0">
                <a:latin typeface="+mj-lt"/>
              </a:rPr>
              <a:t>causale</a:t>
            </a:r>
            <a:r>
              <a:rPr lang="it-IT" sz="2200" dirty="0">
                <a:latin typeface="+mj-lt"/>
              </a:rPr>
              <a:t> di una certa politica/programma. Ci si concentra su «cosa» è stato ottenuto dalla politica (non tanto il perché o il come…):</a:t>
            </a:r>
          </a:p>
          <a:p>
            <a:pPr marL="182563" lvl="1" indent="-90488">
              <a:spcBef>
                <a:spcPts val="0"/>
              </a:spcBef>
              <a:spcAft>
                <a:spcPts val="1200"/>
              </a:spcAft>
              <a:tabLst>
                <a:tab pos="630238" algn="l"/>
              </a:tabLst>
            </a:pPr>
            <a:r>
              <a:rPr lang="it-IT" sz="1500" i="1" dirty="0">
                <a:latin typeface="+mj-lt"/>
              </a:rPr>
              <a:t>I sussidi per il lavoro autonomo rivolti a disoccupati hanno favorito il loro reinserimento nel mercato del lavoro?</a:t>
            </a:r>
          </a:p>
          <a:p>
            <a:pPr marL="182563" lvl="1" indent="-90488">
              <a:spcBef>
                <a:spcPts val="0"/>
              </a:spcBef>
              <a:spcAft>
                <a:spcPts val="1200"/>
              </a:spcAft>
              <a:tabLst>
                <a:tab pos="630238" algn="l"/>
              </a:tabLst>
            </a:pPr>
            <a:r>
              <a:rPr lang="it-IT" sz="1500" i="1" dirty="0">
                <a:latin typeface="+mj-lt"/>
              </a:rPr>
              <a:t>La formazione continua ha permesso un miglioramento di produttività delle imprese?</a:t>
            </a:r>
          </a:p>
          <a:p>
            <a:pPr marL="92075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</a:pPr>
            <a:r>
              <a:rPr lang="it-IT" sz="2200" b="1" dirty="0">
                <a:latin typeface="+mj-lt"/>
              </a:rPr>
              <a:t>L’elemento centrale </a:t>
            </a:r>
            <a:r>
              <a:rPr lang="it-IT" sz="2200" dirty="0">
                <a:latin typeface="+mj-lt"/>
              </a:rPr>
              <a:t>è comprendere cosa sarebbe accaduto alle unità trattate (individui, imprese, territori) se non avessero ricevuto una politica/intervento/programma. </a:t>
            </a:r>
          </a:p>
          <a:p>
            <a:pPr marL="92075" indent="0">
              <a:spcBef>
                <a:spcPts val="0"/>
              </a:spcBef>
              <a:spcAft>
                <a:spcPts val="1200"/>
              </a:spcAft>
              <a:buNone/>
              <a:tabLst>
                <a:tab pos="630238" algn="l"/>
              </a:tabLst>
            </a:pPr>
            <a:r>
              <a:rPr lang="it-IT" sz="2200" dirty="0">
                <a:latin typeface="+mj-lt"/>
              </a:rPr>
              <a:t>L’impatto viene individuato come differenza tra ciò che è accaduto dopo l’attuazione di una politica (</a:t>
            </a:r>
            <a:r>
              <a:rPr lang="it-IT" sz="2200" b="1" dirty="0">
                <a:latin typeface="+mj-lt"/>
              </a:rPr>
              <a:t>situazione fattuale</a:t>
            </a:r>
            <a:r>
              <a:rPr lang="it-IT" sz="2200" dirty="0">
                <a:latin typeface="+mj-lt"/>
              </a:rPr>
              <a:t>) e ciò che sarebbe accaduto se quella stessa politica non fosse stata realizzata(</a:t>
            </a:r>
            <a:r>
              <a:rPr lang="it-IT" sz="2200" b="1" dirty="0">
                <a:latin typeface="+mj-lt"/>
              </a:rPr>
              <a:t>situazione controfattuale</a:t>
            </a:r>
            <a:r>
              <a:rPr lang="it-IT" sz="2200" dirty="0">
                <a:latin typeface="+mj-lt"/>
              </a:rPr>
              <a:t>). Questa ultima situazione non è conosciuta/osservabile, è quindi necessario ricostruirla attraverso l’identificazione di una </a:t>
            </a:r>
            <a:r>
              <a:rPr lang="it-IT" sz="2200" b="1" dirty="0">
                <a:latin typeface="+mj-lt"/>
              </a:rPr>
              <a:t>buona proxy. </a:t>
            </a: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/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748A6E78-EA3C-4E67-BC52-F4FC06BD4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276872"/>
            <a:ext cx="1922901" cy="274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567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07503" y="1151517"/>
            <a:ext cx="8642350" cy="52751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b="1" dirty="0">
                <a:latin typeface="+mj-lt"/>
              </a:rPr>
              <a:t>Riprendendo l’esempio precedente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dirty="0">
                <a:latin typeface="+mj-lt"/>
              </a:rPr>
              <a:t>Si vuole valutare un intervento formativo per disoccupati, verificando gli effetti sul tasso di occupazione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dirty="0">
                <a:latin typeface="+mj-lt"/>
              </a:rPr>
              <a:t>La stime dell’effetto sarebbe pari  a 11 pp di tasso di occupazione in più (notare: in realtà la politica ha ridotto lo svantaggio dei trattati, che comunque hanno anche dopo il trattamento un tasso di occupazione più basso, 75 contro 78).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A30415F6-9D3E-4ECC-A4C6-EC30A615F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438357"/>
              </p:ext>
            </p:extLst>
          </p:nvPr>
        </p:nvGraphicFramePr>
        <p:xfrm>
          <a:off x="190800" y="2348880"/>
          <a:ext cx="853735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9304">
                  <a:extLst>
                    <a:ext uri="{9D8B030D-6E8A-4147-A177-3AD203B41FA5}">
                      <a16:colId xmlns:a16="http://schemas.microsoft.com/office/drawing/2014/main" val="123906387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52494883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898815627"/>
                    </a:ext>
                  </a:extLst>
                </a:gridCol>
                <a:gridCol w="2089621">
                  <a:extLst>
                    <a:ext uri="{9D8B030D-6E8A-4147-A177-3AD203B41FA5}">
                      <a16:colId xmlns:a16="http://schemas.microsoft.com/office/drawing/2014/main" val="3613608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Prima (tasso occupazione)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Dopo (tasso occupazione)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Differenza tra gruppi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089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Disoccupati trattati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17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Disoccupati non trattati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25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i="1" dirty="0">
                          <a:solidFill>
                            <a:schemeClr val="tx1"/>
                          </a:solidFill>
                        </a:rPr>
                        <a:t>Differenza tra periodi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i="1" dirty="0">
                          <a:solidFill>
                            <a:schemeClr val="tx1"/>
                          </a:solidFill>
                        </a:rPr>
                        <a:t>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i="1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i="1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515600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07503" y="191018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DID: esempio</a:t>
            </a:r>
          </a:p>
        </p:txBody>
      </p:sp>
    </p:spTree>
    <p:extLst>
      <p:ext uri="{BB962C8B-B14F-4D97-AF65-F5344CB8AC3E}">
        <p14:creationId xmlns:p14="http://schemas.microsoft.com/office/powerpoint/2010/main" val="3409381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07503" y="1151517"/>
            <a:ext cx="8642350" cy="52751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dirty="0">
                <a:latin typeface="+mj-lt"/>
              </a:rPr>
              <a:t>Alcune politiche sono offerte sulla base di una </a:t>
            </a:r>
            <a:r>
              <a:rPr lang="it-IT" sz="2200" b="1" dirty="0">
                <a:latin typeface="+mj-lt"/>
              </a:rPr>
              <a:t>soglia</a:t>
            </a:r>
            <a:r>
              <a:rPr lang="it-IT" sz="2200" dirty="0">
                <a:latin typeface="+mj-lt"/>
              </a:rPr>
              <a:t> di ammissibilità/selezione (Es. disoccupati solo da una età in poi sono ammessi a degli incentivi occupazionali: in questo caso la soglia è l’età. Studenti sono con voti superiori ad un certo punteggio sono ammessi a programmi sperimentali per la lingua inglese: la soglia in questo caso è il punteggio).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400" dirty="0">
                <a:latin typeface="+mj-lt"/>
              </a:rPr>
              <a:t>L’approccio </a:t>
            </a:r>
            <a:r>
              <a:rPr lang="it-IT" sz="2400" b="1" dirty="0">
                <a:latin typeface="+mj-lt"/>
              </a:rPr>
              <a:t>RDD confronta i trattati e i non-trattati nell’intorno della soglia di ammissibilità</a:t>
            </a:r>
            <a:r>
              <a:rPr lang="it-IT" sz="2400" dirty="0">
                <a:latin typeface="+mj-lt"/>
              </a:rPr>
              <a:t>, la quale rappresenta il “punto di discontinuità” (o </a:t>
            </a:r>
            <a:r>
              <a:rPr lang="it-IT" sz="2400" i="1" dirty="0">
                <a:latin typeface="+mj-lt"/>
              </a:rPr>
              <a:t>forcing </a:t>
            </a:r>
            <a:r>
              <a:rPr lang="it-IT" sz="2400" i="1" dirty="0" err="1">
                <a:latin typeface="+mj-lt"/>
              </a:rPr>
              <a:t>variable</a:t>
            </a:r>
            <a:r>
              <a:rPr lang="it-IT" sz="2400" dirty="0">
                <a:latin typeface="+mj-lt"/>
              </a:rPr>
              <a:t>).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400" dirty="0">
                <a:latin typeface="+mj-lt"/>
              </a:rPr>
              <a:t>Il confronto tra gli individui situati </a:t>
            </a:r>
            <a:r>
              <a:rPr lang="it-IT" sz="2400" b="1" i="1" dirty="0">
                <a:latin typeface="+mj-lt"/>
              </a:rPr>
              <a:t>subito sotto </a:t>
            </a:r>
            <a:r>
              <a:rPr lang="it-IT" sz="2400" b="1" dirty="0">
                <a:latin typeface="+mj-lt"/>
              </a:rPr>
              <a:t>e </a:t>
            </a:r>
            <a:r>
              <a:rPr lang="it-IT" sz="2400" b="1" i="1" dirty="0">
                <a:latin typeface="+mj-lt"/>
              </a:rPr>
              <a:t>subito sopra </a:t>
            </a:r>
            <a:r>
              <a:rPr lang="it-IT" sz="2400" dirty="0">
                <a:latin typeface="+mj-lt"/>
              </a:rPr>
              <a:t>la soglia propone una situazione simile alla randomizzazione (assenza di  distorsione da selezione), in quanto vicino alla soglia i due gruppi dovrebbero essere simili.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400" dirty="0">
                <a:latin typeface="+mj-lt"/>
              </a:rPr>
              <a:t>L’ipotesi di fondo è che la soglia non sia manipolabile dai potenziali destinatari.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07503" y="191018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/>
              <a:t>Regression</a:t>
            </a:r>
            <a:r>
              <a:rPr lang="it-IT" dirty="0"/>
              <a:t> </a:t>
            </a:r>
            <a:r>
              <a:rPr lang="it-IT" dirty="0" err="1"/>
              <a:t>discontinuity</a:t>
            </a:r>
            <a:r>
              <a:rPr lang="it-IT" dirty="0"/>
              <a:t> design (RDD)</a:t>
            </a:r>
          </a:p>
        </p:txBody>
      </p:sp>
    </p:spTree>
    <p:extLst>
      <p:ext uri="{BB962C8B-B14F-4D97-AF65-F5344CB8AC3E}">
        <p14:creationId xmlns:p14="http://schemas.microsoft.com/office/powerpoint/2010/main" val="3261610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07503" y="191018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/>
              <a:t>Regression</a:t>
            </a:r>
            <a:r>
              <a:rPr lang="it-IT" dirty="0"/>
              <a:t> </a:t>
            </a:r>
            <a:r>
              <a:rPr lang="it-IT" dirty="0" err="1"/>
              <a:t>discontinuity</a:t>
            </a:r>
            <a:r>
              <a:rPr lang="it-IT" dirty="0"/>
              <a:t> design (RDD)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F9A84D6-46C5-4E72-A917-2747C4F83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72" y="1124744"/>
            <a:ext cx="8881124" cy="498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22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79512" y="263154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RDD</a:t>
            </a:r>
          </a:p>
        </p:txBody>
      </p:sp>
      <p:graphicFrame>
        <p:nvGraphicFramePr>
          <p:cNvPr id="2" name="Tabella 6">
            <a:extLst>
              <a:ext uri="{FF2B5EF4-FFF2-40B4-BE49-F238E27FC236}">
                <a16:creationId xmlns:a16="http://schemas.microsoft.com/office/drawing/2014/main" id="{FEE54477-3732-47E8-9ABE-91862AFDB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15901"/>
              </p:ext>
            </p:extLst>
          </p:nvPr>
        </p:nvGraphicFramePr>
        <p:xfrm>
          <a:off x="323528" y="986790"/>
          <a:ext cx="8296493" cy="51333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62019">
                  <a:extLst>
                    <a:ext uri="{9D8B030D-6E8A-4147-A177-3AD203B41FA5}">
                      <a16:colId xmlns:a16="http://schemas.microsoft.com/office/drawing/2014/main" val="223523342"/>
                    </a:ext>
                  </a:extLst>
                </a:gridCol>
                <a:gridCol w="6434474">
                  <a:extLst>
                    <a:ext uri="{9D8B030D-6E8A-4147-A177-3AD203B41FA5}">
                      <a16:colId xmlns:a16="http://schemas.microsoft.com/office/drawing/2014/main" val="2564306604"/>
                    </a:ext>
                  </a:extLst>
                </a:gridCol>
              </a:tblGrid>
              <a:tr h="365054">
                <a:tc>
                  <a:txBody>
                    <a:bodyPr/>
                    <a:lstStyle/>
                    <a:p>
                      <a:r>
                        <a:rPr lang="it-IT" sz="2200" b="1" dirty="0">
                          <a:latin typeface="+mj-lt"/>
                        </a:rPr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b="0" dirty="0">
                          <a:latin typeface="+mj-lt"/>
                        </a:rPr>
                        <a:t>Stime credibili e robuste, almeno per il campione intorno alla soglia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817934"/>
                  </a:ext>
                </a:extLst>
              </a:tr>
              <a:tr h="938712">
                <a:tc>
                  <a:txBody>
                    <a:bodyPr/>
                    <a:lstStyle/>
                    <a:p>
                      <a:r>
                        <a:rPr lang="it-IT" sz="2200" b="1" dirty="0">
                          <a:latin typeface="+mj-lt"/>
                        </a:rPr>
                        <a:t>Contro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 </a:t>
                      </a:r>
                      <a:r>
                        <a:rPr lang="en-US" sz="22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risultati</a:t>
                      </a: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sono</a:t>
                      </a: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poco </a:t>
                      </a:r>
                      <a:r>
                        <a:rPr lang="en-US" sz="22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gneralizzabili</a:t>
                      </a: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validi</a:t>
                      </a: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solo per il </a:t>
                      </a:r>
                      <a:r>
                        <a:rPr lang="en-US" sz="22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gruppo</a:t>
                      </a: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22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persone</a:t>
                      </a: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intorno</a:t>
                      </a: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alla</a:t>
                      </a: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soglia</a:t>
                      </a:r>
                      <a:endParaRPr lang="it-IT" sz="22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178593"/>
                  </a:ext>
                </a:extLst>
              </a:tr>
              <a:tr h="1512369">
                <a:tc>
                  <a:txBody>
                    <a:bodyPr/>
                    <a:lstStyle/>
                    <a:p>
                      <a:r>
                        <a:rPr lang="it-IT" sz="2200" b="1" dirty="0">
                          <a:latin typeface="+mj-lt"/>
                        </a:rPr>
                        <a:t>Requisiti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0" dirty="0">
                          <a:latin typeface="+mj-lt"/>
                        </a:rPr>
                        <a:t>La politica/programma deve essere basata su soglie basate su caratteristiche osservabili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0" dirty="0">
                          <a:latin typeface="+mj-lt"/>
                        </a:rPr>
                        <a:t>Le soglie devono essere misurate e disponibili al valutatore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396641"/>
                  </a:ext>
                </a:extLst>
              </a:tr>
              <a:tr h="1864385">
                <a:tc>
                  <a:txBody>
                    <a:bodyPr/>
                    <a:lstStyle/>
                    <a:p>
                      <a:r>
                        <a:rPr lang="it-IT" sz="2200" b="1" dirty="0">
                          <a:latin typeface="+mj-lt"/>
                        </a:rPr>
                        <a:t>Elementi di attenzione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2200" b="0" dirty="0">
                          <a:latin typeface="+mj-lt"/>
                        </a:rPr>
                        <a:t>Se si sceglie una soglia ampia si rischia di confrontare soggetti troppo diversi</a:t>
                      </a:r>
                    </a:p>
                    <a:p>
                      <a:pPr lv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2200" b="0" dirty="0">
                          <a:latin typeface="+mj-lt"/>
                        </a:rPr>
                        <a:t>Se si sceglie una soglia troppo ristretta i risultati sono poco generalizzabili</a:t>
                      </a:r>
                    </a:p>
                    <a:p>
                      <a:pPr lv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2200" b="0" dirty="0">
                          <a:latin typeface="+mj-lt"/>
                        </a:rPr>
                        <a:t>Versioni Sharp e Fuzzy della RDD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9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866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15543" y="940974"/>
            <a:ext cx="8642350" cy="52751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latin typeface="+mj-lt"/>
              </a:rPr>
              <a:t>Becker/Egger/Ehrlich (2010): Going NUTS: The effect of EU Structural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b="1" dirty="0">
                <a:latin typeface="+mj-lt"/>
              </a:rPr>
              <a:t>Obiettivo</a:t>
            </a:r>
            <a:r>
              <a:rPr lang="it-IT" sz="2200" dirty="0">
                <a:latin typeface="+mj-lt"/>
              </a:rPr>
              <a:t>: capire gli effetti dei fondi strutturali sulla crescita del PIL delle regioni deboli (che sono diverse da quelle più forti, pertanto una semplice comparazione darebbe stime sbagliate)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b="1" dirty="0">
                <a:latin typeface="+mj-lt"/>
              </a:rPr>
              <a:t>Strategi</a:t>
            </a:r>
            <a:r>
              <a:rPr lang="it-IT" sz="2200" dirty="0">
                <a:latin typeface="+mj-lt"/>
              </a:rPr>
              <a:t>a: RDD utilizzando la soglia basata sul criterio di un PIL inferiore al 75% per essere regione meno sviluppata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07503" y="191018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RDD: esempio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2A2056D-5412-4118-91C8-5492EC3AD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212976"/>
            <a:ext cx="4046943" cy="2879111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6A1302FA-3635-40A3-BE58-A385CF065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4440" y="3196959"/>
            <a:ext cx="4046202" cy="289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34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15543" y="1250187"/>
            <a:ext cx="8642350" cy="527515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E’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un’estensione del metodo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applica quando la politica coinvolge poche unità (i comuni delle aree interne, una parte delle aree interne della Regione)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Compara i trattati con una media pesata di unità del gruppo di controllo (SCM) – il gruppo di controllo può non essere numeroso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pesi sono applicati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modo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il SCM replica le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unità trattate prima del trattamento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(algorithm driven)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differenza tra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media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della variabile che sintetizza l’effetto nell’unità trattata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in quelle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compono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il SCM è l’effetto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07503" y="191018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/>
              <a:t>Synthetic</a:t>
            </a:r>
            <a:r>
              <a:rPr lang="it-IT" dirty="0"/>
              <a:t> control </a:t>
            </a:r>
            <a:r>
              <a:rPr lang="it-IT" dirty="0" err="1"/>
              <a:t>method</a:t>
            </a:r>
            <a:r>
              <a:rPr lang="it-IT" dirty="0"/>
              <a:t> (SCM)</a:t>
            </a:r>
          </a:p>
        </p:txBody>
      </p:sp>
    </p:spTree>
    <p:extLst>
      <p:ext uri="{BB962C8B-B14F-4D97-AF65-F5344CB8AC3E}">
        <p14:creationId xmlns:p14="http://schemas.microsoft.com/office/powerpoint/2010/main" val="1390080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07503" y="191018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/>
              <a:t>Synthetic</a:t>
            </a:r>
            <a:r>
              <a:rPr lang="it-IT" dirty="0"/>
              <a:t> control </a:t>
            </a:r>
            <a:r>
              <a:rPr lang="it-IT" dirty="0" err="1"/>
              <a:t>method</a:t>
            </a:r>
            <a:r>
              <a:rPr lang="it-IT" dirty="0"/>
              <a:t> (SCM)</a:t>
            </a:r>
          </a:p>
        </p:txBody>
      </p:sp>
      <p:sp>
        <p:nvSpPr>
          <p:cNvPr id="5" name="Segnaposto numero diapositiva 3">
            <a:extLst>
              <a:ext uri="{FF2B5EF4-FFF2-40B4-BE49-F238E27FC236}">
                <a16:creationId xmlns:a16="http://schemas.microsoft.com/office/drawing/2014/main" id="{7BDDA6DC-D24E-490E-9440-689F3E3FA11D}"/>
              </a:ext>
            </a:extLst>
          </p:cNvPr>
          <p:cNvSpPr txBox="1">
            <a:spLocks/>
          </p:cNvSpPr>
          <p:nvPr/>
        </p:nvSpPr>
        <p:spPr>
          <a:xfrm>
            <a:off x="6440213" y="588414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07B441-5312-499D-93C3-6E37886527FA}" type="slidenum">
              <a:rPr lang="it-IT" smtClean="0"/>
              <a:pPr/>
              <a:t>26</a:t>
            </a:fld>
            <a:endParaRPr lang="it-IT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632E85A-96B8-44EA-952F-593BA0B9F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501" y="2349304"/>
            <a:ext cx="590465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F208F712-47DE-4C18-BEBB-47640ED74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501" y="3861472"/>
            <a:ext cx="151216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BDAE13-2C5E-4BBE-8C28-4E53FFBB2AD8}"/>
              </a:ext>
            </a:extLst>
          </p:cNvPr>
          <p:cNvSpPr txBox="1"/>
          <p:nvPr/>
        </p:nvSpPr>
        <p:spPr>
          <a:xfrm>
            <a:off x="2074701" y="38614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E’ l’effetto. NOTA: Y con zero non è osservabile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8CD22134-CCD0-475F-A336-236747FF1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0565" y="4941592"/>
            <a:ext cx="5832648" cy="119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F1121E1E-BFE6-42A4-ABAB-7C5EAA551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2573" y="1125168"/>
            <a:ext cx="46085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5314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07503" y="191018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SCM: esempio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37FFC62-B803-49BF-87E0-783D2BD3C46A}"/>
              </a:ext>
            </a:extLst>
          </p:cNvPr>
          <p:cNvSpPr txBox="1"/>
          <p:nvPr/>
        </p:nvSpPr>
        <p:spPr>
          <a:xfrm>
            <a:off x="218377" y="913486"/>
            <a:ext cx="4641655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  <a:ea typeface="Verdana" pitchFamily="34" charset="0"/>
                <a:cs typeface="Verdana" pitchFamily="34" charset="0"/>
              </a:rPr>
              <a:t>Boulevard of broken dreams. The end of the EU funding </a:t>
            </a:r>
            <a:r>
              <a:rPr lang="it-IT" sz="2000" b="1" dirty="0">
                <a:latin typeface="+mj-lt"/>
                <a:ea typeface="Verdana" pitchFamily="34" charset="0"/>
                <a:cs typeface="Verdana" pitchFamily="34" charset="0"/>
              </a:rPr>
              <a:t>(1997: Abruzzi, Italy), </a:t>
            </a:r>
            <a:r>
              <a:rPr lang="it-IT" sz="2000" b="1" dirty="0" err="1">
                <a:latin typeface="+mj-lt"/>
                <a:ea typeface="Verdana" pitchFamily="34" charset="0"/>
                <a:cs typeface="Verdana" pitchFamily="34" charset="0"/>
              </a:rPr>
              <a:t>by</a:t>
            </a:r>
            <a:r>
              <a:rPr lang="it-IT" sz="2000" b="1" dirty="0">
                <a:latin typeface="+mj-lt"/>
                <a:ea typeface="Verdana" pitchFamily="34" charset="0"/>
                <a:cs typeface="Verdana" pitchFamily="34" charset="0"/>
              </a:rPr>
              <a:t> Guglielmo Barone, Francesco David and Guido de </a:t>
            </a:r>
            <a:r>
              <a:rPr lang="it-IT" sz="2000" b="1" dirty="0" err="1">
                <a:latin typeface="+mj-lt"/>
                <a:ea typeface="Verdana" pitchFamily="34" charset="0"/>
                <a:cs typeface="Verdana" pitchFamily="34" charset="0"/>
              </a:rPr>
              <a:t>Blasio</a:t>
            </a:r>
            <a:endParaRPr lang="it-IT" sz="2000" b="1" dirty="0">
              <a:latin typeface="+mj-lt"/>
              <a:ea typeface="Verdana" pitchFamily="34" charset="0"/>
              <a:cs typeface="Verdana" pitchFamily="34" charset="0"/>
            </a:endParaRPr>
          </a:p>
          <a:p>
            <a:endParaRPr lang="it-IT" sz="2000" dirty="0"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it-IT" sz="1900" b="1" dirty="0">
                <a:latin typeface="+mj-lt"/>
                <a:ea typeface="Verdana" pitchFamily="34" charset="0"/>
                <a:cs typeface="Verdana" pitchFamily="34" charset="0"/>
              </a:rPr>
              <a:t>Obiettivo</a:t>
            </a:r>
            <a:r>
              <a:rPr lang="it-IT" sz="1900" dirty="0">
                <a:latin typeface="+mj-lt"/>
                <a:ea typeface="Verdana" pitchFamily="34" charset="0"/>
                <a:cs typeface="Verdana" pitchFamily="34" charset="0"/>
              </a:rPr>
              <a:t>: comprendere gli effetti dell’uscita della Abruzzo dall’Obiettivo 1. L’uscita dell’Abruzzo dall’Obiettivo 1 è un evento che coinvolge solo questa regione. Altre regioni dell’obiettivo 1, non uscite dall’obiettivo 1 costituiscono un buon gruppo di confronto</a:t>
            </a:r>
          </a:p>
          <a:p>
            <a:endParaRPr lang="en-US" sz="1900" dirty="0"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it-IT" sz="1900" b="1" dirty="0">
                <a:latin typeface="+mj-lt"/>
                <a:ea typeface="Verdana" pitchFamily="34" charset="0"/>
                <a:cs typeface="Verdana" pitchFamily="34" charset="0"/>
              </a:rPr>
              <a:t>Variabili</a:t>
            </a:r>
            <a:r>
              <a:rPr lang="en-US" sz="1900" dirty="0">
                <a:latin typeface="+mj-lt"/>
                <a:ea typeface="Verdana" pitchFamily="34" charset="0"/>
                <a:cs typeface="Verdana" pitchFamily="34" charset="0"/>
              </a:rPr>
              <a:t>: GDP per-capita (=100 </a:t>
            </a:r>
            <a:r>
              <a:rPr lang="en-US" sz="1900" dirty="0" err="1">
                <a:latin typeface="+mj-lt"/>
                <a:ea typeface="Verdana" pitchFamily="34" charset="0"/>
                <a:cs typeface="Verdana" pitchFamily="34" charset="0"/>
              </a:rPr>
              <a:t>nel</a:t>
            </a:r>
            <a:r>
              <a:rPr lang="en-US" sz="1900" dirty="0">
                <a:latin typeface="+mj-lt"/>
                <a:ea typeface="Verdana" pitchFamily="34" charset="0"/>
                <a:cs typeface="Verdana" pitchFamily="34" charset="0"/>
              </a:rPr>
              <a:t> 1995) come </a:t>
            </a:r>
            <a:r>
              <a:rPr lang="it-IT" sz="1900" dirty="0">
                <a:latin typeface="+mj-lt"/>
                <a:ea typeface="Verdana" pitchFamily="34" charset="0"/>
                <a:cs typeface="Verdana" pitchFamily="34" charset="0"/>
              </a:rPr>
              <a:t>misura per l’effetto</a:t>
            </a:r>
            <a:r>
              <a:rPr lang="en-US" sz="1900" dirty="0">
                <a:latin typeface="+mj-lt"/>
                <a:ea typeface="Verdana" pitchFamily="34" charset="0"/>
                <a:cs typeface="Verdana" pitchFamily="34" charset="0"/>
              </a:rPr>
              <a:t>. </a:t>
            </a:r>
            <a:r>
              <a:rPr lang="it-IT" sz="1900" dirty="0">
                <a:latin typeface="+mj-lt"/>
                <a:ea typeface="Verdana" pitchFamily="34" charset="0"/>
                <a:cs typeface="Verdana" pitchFamily="34" charset="0"/>
              </a:rPr>
              <a:t>Variabili di controllo utilizzate per ricostruire il SC gruppo: livello iniziale di GDP, tasso di investimento</a:t>
            </a:r>
            <a:r>
              <a:rPr lang="en-US" sz="1900" dirty="0">
                <a:latin typeface="+mj-lt"/>
                <a:ea typeface="Verdana" pitchFamily="34" charset="0"/>
                <a:cs typeface="Verdana" pitchFamily="34" charset="0"/>
              </a:rPr>
              <a:t>, </a:t>
            </a:r>
            <a:r>
              <a:rPr lang="it-IT" sz="1900" dirty="0">
                <a:latin typeface="+mj-lt"/>
                <a:ea typeface="Verdana" pitchFamily="34" charset="0"/>
                <a:cs typeface="Verdana" pitchFamily="34" charset="0"/>
              </a:rPr>
              <a:t>livello di capitale umano, popolazione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41C8013D-1AD5-42D8-A6BE-F46E38CB3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0951" y="1628800"/>
            <a:ext cx="4393593" cy="417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54066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07503" y="191018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Considerazioni pratiche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37FFC62-B803-49BF-87E0-783D2BD3C46A}"/>
              </a:ext>
            </a:extLst>
          </p:cNvPr>
          <p:cNvSpPr txBox="1"/>
          <p:nvPr/>
        </p:nvSpPr>
        <p:spPr>
          <a:xfrm>
            <a:off x="218377" y="913486"/>
            <a:ext cx="878497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latin typeface="+mj-lt"/>
                <a:ea typeface="Verdana" pitchFamily="34" charset="0"/>
                <a:cs typeface="Verdana" pitchFamily="34" charset="0"/>
              </a:rPr>
              <a:t>Fasi importanti per l’impostazione di un’analisi controfattuale</a:t>
            </a:r>
          </a:p>
          <a:p>
            <a:endParaRPr lang="it-IT" sz="2400" b="1" dirty="0"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>
              <a:buFontTx/>
              <a:buChar char="-"/>
            </a:pPr>
            <a:r>
              <a:rPr lang="it-IT" sz="2400" dirty="0">
                <a:latin typeface="+mj-lt"/>
                <a:ea typeface="Verdana" pitchFamily="34" charset="0"/>
                <a:cs typeface="Verdana" pitchFamily="34" charset="0"/>
              </a:rPr>
              <a:t>Caratteristiche degli interventi/policy: con obiettivi chiari e misurabili (una teoria del programma minima ci vede essere anche nel controfattuale), con un gruppo di trattati ampio e con un potenziale gruppo di controllo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latin typeface="+mj-lt"/>
                <a:ea typeface="Verdana" pitchFamily="34" charset="0"/>
                <a:cs typeface="Verdana" pitchFamily="34" charset="0"/>
              </a:rPr>
              <a:t>Domande di valutazione alle quali si vuole rispondere: quanto, non tanto perché o come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latin typeface="+mj-lt"/>
                <a:ea typeface="Verdana" pitchFamily="34" charset="0"/>
                <a:cs typeface="Verdana" pitchFamily="34" charset="0"/>
              </a:rPr>
              <a:t>Dati a disposizione: per identificare il gruppo di controllo e per misurare gli effetti. I micro-dati nelle politiche del lavoro sono necessari, vanno identificate modalità di accesso e utilizzo per tempo (il valutatore non ha la bacchetta magica…)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latin typeface="+mj-lt"/>
                <a:ea typeface="Verdana" pitchFamily="34" charset="0"/>
                <a:cs typeface="Verdana" pitchFamily="34" charset="0"/>
              </a:rPr>
              <a:t>Le scelta temporale: </a:t>
            </a:r>
            <a:r>
              <a:rPr lang="it-IT" sz="2400" dirty="0" err="1">
                <a:latin typeface="+mj-lt"/>
                <a:ea typeface="Verdana" pitchFamily="34" charset="0"/>
                <a:cs typeface="Verdana" pitchFamily="34" charset="0"/>
              </a:rPr>
              <a:t>nè</a:t>
            </a:r>
            <a:r>
              <a:rPr lang="it-IT" sz="2400" dirty="0">
                <a:latin typeface="+mj-lt"/>
                <a:ea typeface="Verdana" pitchFamily="34" charset="0"/>
                <a:cs typeface="Verdana" pitchFamily="34" charset="0"/>
              </a:rPr>
              <a:t> troppo presto né troppo tardi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2036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07503" y="191018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Per saperne di più…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37FFC62-B803-49BF-87E0-783D2BD3C46A}"/>
              </a:ext>
            </a:extLst>
          </p:cNvPr>
          <p:cNvSpPr txBox="1"/>
          <p:nvPr/>
        </p:nvSpPr>
        <p:spPr>
          <a:xfrm>
            <a:off x="218377" y="913486"/>
            <a:ext cx="867410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Letteratura tecnica</a:t>
            </a:r>
            <a:r>
              <a:rPr lang="it-IT" sz="2200" b="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Cerulli</a:t>
            </a:r>
            <a:r>
              <a:rPr lang="en-US" sz="2200" b="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G. (2015). Econometric Evaluation of Socio-Economic Programs: Theory and Applications. Springer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Cunningham S. (2021). Causal Inference: The Mixtape. </a:t>
            </a:r>
            <a:r>
              <a:rPr lang="it-IT" sz="22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Yale University Press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20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Martini A. – Sisti M. (2009). Valutare il successo delle politiche pubbliche. Il Mulino</a:t>
            </a:r>
            <a:endParaRPr lang="en-US" sz="2200" b="0" i="0" u="none" strike="noStrike" baseline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endParaRPr lang="it-IT" sz="2200" b="0" i="0" u="none" strike="noStrike" baseline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r>
              <a:rPr lang="it-IT" sz="22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Manuali e guide pratiche</a:t>
            </a:r>
            <a:r>
              <a:rPr lang="it-IT" sz="2200" b="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200" b="0" i="0" u="none" strike="noStrike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Gertler</a:t>
            </a:r>
            <a:r>
              <a:rPr lang="it-IT" sz="2200" b="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P., Martinez, S.. </a:t>
            </a:r>
            <a:r>
              <a:rPr lang="it-IT" sz="2200" b="0" i="0" u="none" strike="noStrike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Premand</a:t>
            </a:r>
            <a:r>
              <a:rPr lang="it-IT" sz="2200" b="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P., Rawlings, L and </a:t>
            </a:r>
            <a:r>
              <a:rPr lang="it-IT" sz="2200" b="0" i="0" u="none" strike="noStrike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Vermeersch</a:t>
            </a:r>
            <a:r>
              <a:rPr lang="it-IT" sz="2200" b="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C. (2011). Impact </a:t>
            </a:r>
            <a:r>
              <a:rPr lang="en-US" sz="2200" b="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Evaluation in Practice, 2nd Edition, The World Bank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Ismeri Europa (2021). Design and </a:t>
            </a:r>
            <a:r>
              <a:rPr lang="it-IT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Commissioning</a:t>
            </a:r>
            <a:r>
              <a:rPr lang="it-IT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of </a:t>
            </a:r>
            <a:r>
              <a:rPr lang="it-IT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Counterfactual</a:t>
            </a:r>
            <a:r>
              <a:rPr lang="it-IT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impact </a:t>
            </a:r>
            <a:r>
              <a:rPr lang="it-IT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evaluations</a:t>
            </a:r>
            <a:r>
              <a:rPr lang="it-IT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A </a:t>
            </a:r>
            <a:r>
              <a:rPr lang="it-IT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giude</a:t>
            </a:r>
            <a:r>
              <a:rPr lang="it-IT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for the </a:t>
            </a:r>
            <a:r>
              <a:rPr lang="it-IT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European</a:t>
            </a:r>
            <a:r>
              <a:rPr lang="it-IT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Commission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Csillag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Marton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Kreko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Judi and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Scharle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Agota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(2020). Counterfactual evaluation of youth employment policies. Prepared under the “Youth Employment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PartnerSHIP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”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727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07504" y="49137"/>
            <a:ext cx="7543800" cy="787575"/>
          </a:xfrm>
        </p:spPr>
        <p:txBody>
          <a:bodyPr/>
          <a:lstStyle/>
          <a:p>
            <a:r>
              <a:rPr lang="it-IT" dirty="0"/>
              <a:t>Approcci controfattuali…intro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07504" y="962154"/>
            <a:ext cx="8642350" cy="52751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b="1" dirty="0">
                <a:latin typeface="+mj-lt"/>
              </a:rPr>
              <a:t>Strategie di comparazione affette da problemi: un esempio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dirty="0">
                <a:latin typeface="+mj-lt"/>
              </a:rPr>
              <a:t>Si vuole valutare un intervento formativo per disoccupati, verificando gli effetti sul tasso di occupazione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sz="2200" u="sng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u="sng" dirty="0">
                <a:latin typeface="+mj-lt"/>
              </a:rPr>
              <a:t>Comparazione prima-dopo</a:t>
            </a:r>
            <a:r>
              <a:rPr lang="it-IT" sz="2200" dirty="0">
                <a:latin typeface="+mj-lt"/>
              </a:rPr>
              <a:t>: 75-60=effetto 15 punti percentuali (pp) di occupazione in più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u="sng" dirty="0">
                <a:latin typeface="+mj-lt"/>
              </a:rPr>
              <a:t>Comparazione per gruppi</a:t>
            </a:r>
            <a:r>
              <a:rPr lang="it-IT" sz="2200" dirty="0">
                <a:latin typeface="+mj-lt"/>
              </a:rPr>
              <a:t>: 78-75=effetto 3 pp di occupazione in più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b="1" i="1" dirty="0">
                <a:solidFill>
                  <a:srgbClr val="FF0000"/>
                </a:solidFill>
                <a:latin typeface="+mj-lt"/>
              </a:rPr>
              <a:t>Cosa non funziona in questo tipo di ragionamento?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A30415F6-9D3E-4ECC-A4C6-EC30A615F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25250"/>
              </p:ext>
            </p:extLst>
          </p:nvPr>
        </p:nvGraphicFramePr>
        <p:xfrm>
          <a:off x="251520" y="2132856"/>
          <a:ext cx="4572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2390638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52494883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98815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Prima (tasso occupazione)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Dopo (tasso occupazione)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089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Disoccupati trattati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17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Disoccupati non trattati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2572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65BD16B6-89E4-49DF-BD9A-F60DFBEF7998}"/>
              </a:ext>
            </a:extLst>
          </p:cNvPr>
          <p:cNvSpPr txBox="1">
            <a:spLocks/>
          </p:cNvSpPr>
          <p:nvPr/>
        </p:nvSpPr>
        <p:spPr>
          <a:xfrm>
            <a:off x="107503" y="191018"/>
            <a:ext cx="8784976" cy="72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37FFC62-B803-49BF-87E0-783D2BD3C46A}"/>
              </a:ext>
            </a:extLst>
          </p:cNvPr>
          <p:cNvSpPr txBox="1"/>
          <p:nvPr/>
        </p:nvSpPr>
        <p:spPr>
          <a:xfrm>
            <a:off x="234949" y="2564904"/>
            <a:ext cx="867410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5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Grazie per l’attenzione!!</a:t>
            </a:r>
            <a:endParaRPr lang="it-IT" sz="45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041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07504" y="49137"/>
            <a:ext cx="7543800" cy="787575"/>
          </a:xfrm>
        </p:spPr>
        <p:txBody>
          <a:bodyPr/>
          <a:lstStyle/>
          <a:p>
            <a:r>
              <a:rPr lang="it-IT" dirty="0"/>
              <a:t>Approcci controfattuali…intro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07504" y="1034163"/>
            <a:ext cx="8642350" cy="5275157"/>
          </a:xfrm>
        </p:spPr>
        <p:txBody>
          <a:bodyPr>
            <a:noAutofit/>
          </a:bodyPr>
          <a:lstStyle/>
          <a:p>
            <a:pPr algn="l"/>
            <a:r>
              <a:rPr lang="it-IT" sz="2600" b="0" i="0" u="none" strike="noStrike" baseline="0" dirty="0">
                <a:latin typeface="+mj-lt"/>
              </a:rPr>
              <a:t>Le strategie </a:t>
            </a:r>
            <a:r>
              <a:rPr lang="it-IT" sz="2600" dirty="0">
                <a:latin typeface="+mj-lt"/>
              </a:rPr>
              <a:t>viste in precedenza hanno il principale limite di non tenere conto che </a:t>
            </a:r>
            <a:r>
              <a:rPr lang="en-US" sz="2600" b="1" dirty="0">
                <a:latin typeface="+mj-lt"/>
              </a:rPr>
              <a:t>la </a:t>
            </a:r>
            <a:r>
              <a:rPr lang="it-IT" sz="2600" b="1" dirty="0">
                <a:latin typeface="+mj-lt"/>
              </a:rPr>
              <a:t>partecipazione alla formazione o altra politica </a:t>
            </a:r>
            <a:r>
              <a:rPr lang="en-US" sz="2600" b="1" dirty="0">
                <a:latin typeface="+mj-lt"/>
              </a:rPr>
              <a:t>non è </a:t>
            </a:r>
            <a:r>
              <a:rPr lang="en-US" sz="2600" b="1" i="0" u="none" strike="noStrike" baseline="0" dirty="0">
                <a:latin typeface="+mj-lt"/>
              </a:rPr>
              <a:t>random</a:t>
            </a:r>
            <a:r>
              <a:rPr lang="en-US" sz="2600" b="1" dirty="0">
                <a:latin typeface="+mj-lt"/>
              </a:rPr>
              <a:t> (</a:t>
            </a:r>
            <a:r>
              <a:rPr lang="it-IT" sz="2600" b="1" dirty="0">
                <a:latin typeface="+mj-lt"/>
              </a:rPr>
              <a:t>casuale)</a:t>
            </a:r>
            <a:r>
              <a:rPr lang="it-IT" sz="2600" dirty="0">
                <a:latin typeface="+mj-lt"/>
              </a:rPr>
              <a:t>, pertanto trattati</a:t>
            </a:r>
            <a:r>
              <a:rPr lang="en-US" sz="2600" dirty="0">
                <a:latin typeface="+mj-lt"/>
              </a:rPr>
              <a:t> e non </a:t>
            </a:r>
            <a:r>
              <a:rPr lang="it-IT" sz="2600" dirty="0">
                <a:latin typeface="+mj-lt"/>
              </a:rPr>
              <a:t>trattati possono differire tra loro </a:t>
            </a:r>
            <a:r>
              <a:rPr lang="it-IT" sz="2600" b="0" i="0" u="none" strike="noStrike" baseline="0" dirty="0">
                <a:latin typeface="+mj-lt"/>
              </a:rPr>
              <a:t>in assenz</a:t>
            </a:r>
            <a:r>
              <a:rPr lang="it-IT" sz="2600" dirty="0">
                <a:latin typeface="+mj-lt"/>
              </a:rPr>
              <a:t>a (prima) della politica implementata </a:t>
            </a:r>
            <a:r>
              <a:rPr lang="en-US" sz="2600" dirty="0">
                <a:latin typeface="+mj-lt"/>
                <a:sym typeface="Wingdings" panose="05000000000000000000" pitchFamily="2" charset="2"/>
              </a:rPr>
              <a:t> </a:t>
            </a:r>
            <a:r>
              <a:rPr lang="en-US" sz="2600" b="1" dirty="0">
                <a:latin typeface="+mj-lt"/>
                <a:sym typeface="Wingdings" panose="05000000000000000000" pitchFamily="2" charset="2"/>
              </a:rPr>
              <a:t>selection bias</a:t>
            </a:r>
            <a:endParaRPr lang="en-US" sz="2600" b="1" dirty="0">
              <a:latin typeface="+mj-lt"/>
            </a:endParaRPr>
          </a:p>
          <a:p>
            <a:pPr algn="l"/>
            <a:r>
              <a:rPr lang="it-IT" sz="2600" b="0" i="0" u="none" strike="noStrike" baseline="0" dirty="0">
                <a:latin typeface="+mj-lt"/>
              </a:rPr>
              <a:t>Pertanto la semplice comparazione non è robusta in quanto affetta</a:t>
            </a:r>
            <a:r>
              <a:rPr lang="en-US" sz="2600" b="0" i="0" u="none" strike="noStrike" baseline="0" dirty="0">
                <a:latin typeface="+mj-lt"/>
              </a:rPr>
              <a:t> da selection bias: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it-IT" sz="2600" b="1" i="1" dirty="0">
                <a:latin typeface="+mj-lt"/>
              </a:rPr>
              <a:t>comparazione prima-dopo la politica:</a:t>
            </a:r>
            <a:r>
              <a:rPr lang="it-IT" sz="2600" dirty="0">
                <a:latin typeface="+mj-lt"/>
              </a:rPr>
              <a:t> l’assunto è che </a:t>
            </a:r>
            <a:r>
              <a:rPr lang="it-IT" sz="2600" i="1" dirty="0">
                <a:latin typeface="+mj-lt"/>
              </a:rPr>
              <a:t>non ci sia dinamica spontanea</a:t>
            </a:r>
            <a:r>
              <a:rPr lang="it-IT" sz="2600" dirty="0">
                <a:latin typeface="+mj-lt"/>
              </a:rPr>
              <a:t> cioè che ai destinatari non succeda “niente di diverso” a parte il trattamento;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it-IT" sz="2600" b="1" i="1" dirty="0">
                <a:latin typeface="+mj-lt"/>
              </a:rPr>
              <a:t>confronto trattati/non-trattati</a:t>
            </a:r>
            <a:r>
              <a:rPr lang="it-IT" sz="2600" i="1" dirty="0">
                <a:latin typeface="+mj-lt"/>
              </a:rPr>
              <a:t>, </a:t>
            </a:r>
            <a:r>
              <a:rPr lang="it-IT" sz="2600" dirty="0">
                <a:latin typeface="+mj-lt"/>
              </a:rPr>
              <a:t>l’assunto è che </a:t>
            </a:r>
            <a:r>
              <a:rPr lang="it-IT" sz="2600" i="1" dirty="0">
                <a:latin typeface="+mj-lt"/>
              </a:rPr>
              <a:t>non ci siano differenze di partenza </a:t>
            </a:r>
            <a:r>
              <a:rPr lang="it-IT" sz="2600" dirty="0">
                <a:latin typeface="+mj-lt"/>
              </a:rPr>
              <a:t>tra i due gruppi.</a:t>
            </a:r>
          </a:p>
          <a:p>
            <a:pPr algn="l"/>
            <a:endParaRPr lang="en-US" sz="2200" b="0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790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07504" y="49137"/>
            <a:ext cx="7543800" cy="787575"/>
          </a:xfrm>
        </p:spPr>
        <p:txBody>
          <a:bodyPr/>
          <a:lstStyle/>
          <a:p>
            <a:r>
              <a:rPr lang="it-IT" dirty="0"/>
              <a:t>Approcci controfattuali…intro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07504" y="962154"/>
            <a:ext cx="8642350" cy="5275157"/>
          </a:xfrm>
        </p:spPr>
        <p:txBody>
          <a:bodyPr>
            <a:noAutofit/>
          </a:bodyPr>
          <a:lstStyle/>
          <a:p>
            <a:pPr algn="l"/>
            <a:r>
              <a:rPr lang="it-IT" sz="2400" b="0" i="0" u="none" strike="noStrike" baseline="0" dirty="0">
                <a:latin typeface="+mj-lt"/>
              </a:rPr>
              <a:t>Per affrontare il problema di «</a:t>
            </a:r>
            <a:r>
              <a:rPr lang="it-IT" sz="2400" b="0" i="0" u="none" strike="noStrike" baseline="0" dirty="0" err="1">
                <a:latin typeface="+mj-lt"/>
              </a:rPr>
              <a:t>selection</a:t>
            </a:r>
            <a:r>
              <a:rPr lang="it-IT" sz="2400" b="0" i="0" u="none" strike="noStrike" baseline="0" dirty="0">
                <a:latin typeface="+mj-lt"/>
              </a:rPr>
              <a:t> </a:t>
            </a:r>
            <a:r>
              <a:rPr lang="it-IT" sz="2400" b="0" i="0" u="none" strike="noStrike" baseline="0" dirty="0" err="1">
                <a:latin typeface="+mj-lt"/>
              </a:rPr>
              <a:t>bias</a:t>
            </a:r>
            <a:r>
              <a:rPr lang="it-IT" sz="2400" b="0" i="0" u="none" strike="noStrike" baseline="0" dirty="0">
                <a:latin typeface="+mj-lt"/>
              </a:rPr>
              <a:t>» esistono diversi metodi, che si dividono in due grandi famiglie:</a:t>
            </a:r>
          </a:p>
          <a:p>
            <a:pPr algn="l"/>
            <a:r>
              <a:rPr lang="it-IT" sz="2400" dirty="0">
                <a:latin typeface="+mj-lt"/>
              </a:rPr>
              <a:t>- </a:t>
            </a:r>
            <a:r>
              <a:rPr lang="it-IT" sz="2400" b="1" dirty="0">
                <a:latin typeface="+mj-lt"/>
              </a:rPr>
              <a:t>metodi sperimentali (randomizzazione)</a:t>
            </a:r>
          </a:p>
          <a:p>
            <a:pPr algn="l"/>
            <a:r>
              <a:rPr lang="it-IT" sz="2400" dirty="0">
                <a:latin typeface="+mj-lt"/>
              </a:rPr>
              <a:t>- </a:t>
            </a:r>
            <a:r>
              <a:rPr lang="it-IT" sz="2400" b="1" dirty="0">
                <a:latin typeface="+mj-lt"/>
              </a:rPr>
              <a:t>metodo non (o quasi) sperimentali</a:t>
            </a:r>
          </a:p>
          <a:p>
            <a:pPr algn="l"/>
            <a:endParaRPr lang="en-US" sz="2400" dirty="0">
              <a:latin typeface="+mj-lt"/>
            </a:endParaRPr>
          </a:p>
          <a:p>
            <a:pPr algn="l"/>
            <a:r>
              <a:rPr lang="it-IT" sz="2400" b="1" u="sng" dirty="0">
                <a:latin typeface="+mj-lt"/>
              </a:rPr>
              <a:t>Attenzione</a:t>
            </a:r>
            <a:r>
              <a:rPr lang="en-US" sz="2400" dirty="0">
                <a:latin typeface="+mj-lt"/>
              </a:rPr>
              <a:t>:</a:t>
            </a:r>
          </a:p>
          <a:p>
            <a:pPr algn="l"/>
            <a:r>
              <a:rPr lang="en-US" sz="2400" dirty="0">
                <a:latin typeface="+mj-lt"/>
              </a:rPr>
              <a:t>- </a:t>
            </a:r>
            <a:r>
              <a:rPr lang="it-IT" sz="2400" dirty="0">
                <a:latin typeface="+mj-lt"/>
              </a:rPr>
              <a:t>ogni metodo ha forze e debolezze e funziona sulla base di una certo numero di assunzioni</a:t>
            </a:r>
          </a:p>
          <a:p>
            <a:pPr algn="l"/>
            <a:r>
              <a:rPr lang="en-US" sz="2400" dirty="0">
                <a:latin typeface="+mj-lt"/>
              </a:rPr>
              <a:t>- </a:t>
            </a:r>
            <a:r>
              <a:rPr lang="it-IT" sz="2400" dirty="0">
                <a:latin typeface="+mj-lt"/>
              </a:rPr>
              <a:t>quale utilizzare dipende da una serie di fattori: domande di valutazione, disponibilità di dati, contesti istituzionali, </a:t>
            </a:r>
            <a:r>
              <a:rPr lang="it-IT" sz="2400" dirty="0" err="1">
                <a:latin typeface="+mj-lt"/>
              </a:rPr>
              <a:t>ecc</a:t>
            </a:r>
            <a:r>
              <a:rPr lang="it-IT" sz="2400" dirty="0">
                <a:latin typeface="+mj-lt"/>
              </a:rPr>
              <a:t>…</a:t>
            </a:r>
            <a:endParaRPr lang="it-IT" sz="2200" b="0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803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07504" y="49137"/>
            <a:ext cx="8784976" cy="1219623"/>
          </a:xfrm>
        </p:spPr>
        <p:txBody>
          <a:bodyPr>
            <a:normAutofit fontScale="90000"/>
          </a:bodyPr>
          <a:lstStyle/>
          <a:p>
            <a:r>
              <a:rPr lang="it-IT" dirty="0"/>
              <a:t>Approccio controfattuale: un po’ di teoria base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07504" y="1412776"/>
            <a:ext cx="8642350" cy="5275157"/>
          </a:xfrm>
        </p:spPr>
        <p:txBody>
          <a:bodyPr>
            <a:noAutofit/>
          </a:bodyPr>
          <a:lstStyle/>
          <a:p>
            <a:pPr algn="l"/>
            <a:r>
              <a:rPr lang="it-IT" sz="2600" b="0" i="0" u="none" strike="noStrike" baseline="0" dirty="0">
                <a:latin typeface="+mj-lt"/>
              </a:rPr>
              <a:t>Ogni individuo trattato ha due possibili risultati (modello del «</a:t>
            </a:r>
            <a:r>
              <a:rPr lang="it-IT" sz="2600" b="0" i="0" u="none" strike="noStrike" baseline="0" dirty="0" err="1">
                <a:latin typeface="+mj-lt"/>
              </a:rPr>
              <a:t>potential</a:t>
            </a:r>
            <a:r>
              <a:rPr lang="it-IT" sz="2600" b="0" i="0" u="none" strike="noStrike" baseline="0" dirty="0">
                <a:latin typeface="+mj-lt"/>
              </a:rPr>
              <a:t> </a:t>
            </a:r>
            <a:r>
              <a:rPr lang="it-IT" sz="2600" b="0" i="0" u="none" strike="noStrike" baseline="0" dirty="0" err="1">
                <a:latin typeface="+mj-lt"/>
              </a:rPr>
              <a:t>outcome</a:t>
            </a:r>
            <a:r>
              <a:rPr lang="it-IT" sz="2600" b="0" i="0" u="none" strike="noStrike" baseline="0" dirty="0">
                <a:latin typeface="+mj-lt"/>
              </a:rPr>
              <a:t>»)</a:t>
            </a:r>
          </a:p>
          <a:p>
            <a:pPr algn="l"/>
            <a:endParaRPr lang="it-IT" sz="2600" b="0" i="0" u="none" strike="noStrike" baseline="0" dirty="0">
              <a:latin typeface="+mj-lt"/>
            </a:endParaRPr>
          </a:p>
          <a:p>
            <a:pPr algn="l"/>
            <a:endParaRPr lang="it-IT" sz="2600" dirty="0">
              <a:latin typeface="+mj-lt"/>
            </a:endParaRPr>
          </a:p>
          <a:p>
            <a:pPr algn="l"/>
            <a:r>
              <a:rPr lang="it-IT" sz="2600" dirty="0">
                <a:latin typeface="+mj-lt"/>
              </a:rPr>
              <a:t>Se passiamo a ragionare su medie generali e non per singolo individuo, un parametro fondamentale è l’ATT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A5EC4C5-0D49-4176-AF72-BD7E9164D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270000"/>
            <a:ext cx="1991725" cy="115557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32221969-5C57-43A9-B52B-DC9DE3126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2420888"/>
            <a:ext cx="3033132" cy="657922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E2BD353B-23BC-4B4C-AB24-F67DCB57C9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4171377"/>
            <a:ext cx="7561334" cy="187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6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07B441-5312-499D-93C3-6E37886527FA}" type="slidenum">
              <a:rPr kumimoji="0" lang="it-IT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07504" y="49137"/>
            <a:ext cx="8784976" cy="1219623"/>
          </a:xfrm>
        </p:spPr>
        <p:txBody>
          <a:bodyPr>
            <a:normAutofit fontScale="90000"/>
          </a:bodyPr>
          <a:lstStyle/>
          <a:p>
            <a:r>
              <a:rPr lang="it-IT" dirty="0"/>
              <a:t>Approccio controfattuale: un po’ di teoria base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07504" y="1412776"/>
            <a:ext cx="8642350" cy="5275157"/>
          </a:xfrm>
        </p:spPr>
        <p:txBody>
          <a:bodyPr>
            <a:noAutofit/>
          </a:bodyPr>
          <a:lstStyle/>
          <a:p>
            <a:pPr algn="l"/>
            <a:r>
              <a:rPr lang="it-IT" sz="2600" b="0" i="0" u="none" strike="noStrike" baseline="0" dirty="0">
                <a:latin typeface="+mj-lt"/>
              </a:rPr>
              <a:t>Il problema del «</a:t>
            </a:r>
            <a:r>
              <a:rPr lang="it-IT" sz="2600" b="0" i="0" u="none" strike="noStrike" baseline="0" dirty="0" err="1">
                <a:latin typeface="+mj-lt"/>
              </a:rPr>
              <a:t>selection</a:t>
            </a:r>
            <a:r>
              <a:rPr lang="it-IT" sz="2600" b="0" i="0" u="none" strike="noStrike" baseline="0" dirty="0">
                <a:latin typeface="+mj-lt"/>
              </a:rPr>
              <a:t> </a:t>
            </a:r>
            <a:r>
              <a:rPr lang="it-IT" sz="2600" b="0" i="0" u="none" strike="noStrike" baseline="0" dirty="0" err="1">
                <a:latin typeface="+mj-lt"/>
              </a:rPr>
              <a:t>bias</a:t>
            </a:r>
            <a:r>
              <a:rPr lang="it-IT" sz="2600" b="0" i="0" u="none" strike="noStrike" baseline="0" dirty="0">
                <a:latin typeface="+mj-lt"/>
              </a:rPr>
              <a:t>» può essere visto bene da qui: i trattati (D=1) e i non trattati (D=0) hanno performance medie diverse anche in assenza della politica (Y con apice zero)</a:t>
            </a:r>
          </a:p>
          <a:p>
            <a:pPr algn="l"/>
            <a:endParaRPr lang="it-IT" sz="2600" b="0" i="0" u="none" strike="noStrike" baseline="0" dirty="0">
              <a:latin typeface="+mj-lt"/>
            </a:endParaRPr>
          </a:p>
          <a:p>
            <a:pPr algn="l"/>
            <a:endParaRPr lang="it-IT" sz="2600" b="0" i="0" u="none" strike="noStrike" baseline="0" dirty="0">
              <a:latin typeface="+mj-lt"/>
            </a:endParaRPr>
          </a:p>
          <a:p>
            <a:pPr algn="l"/>
            <a:r>
              <a:rPr lang="it-IT" sz="2600" dirty="0">
                <a:latin typeface="+mj-lt"/>
              </a:rPr>
              <a:t>Questo può dipendere da differenti caratteristiche degli individui (o imprese, territori) trattate e non trattati. </a:t>
            </a:r>
          </a:p>
          <a:p>
            <a:pPr algn="l"/>
            <a:r>
              <a:rPr lang="it-IT" sz="2600" dirty="0">
                <a:latin typeface="+mj-lt"/>
              </a:rPr>
              <a:t>Le differenze possono riguardare </a:t>
            </a:r>
            <a:r>
              <a:rPr lang="it-IT" sz="2600" b="1" dirty="0">
                <a:latin typeface="+mj-lt"/>
              </a:rPr>
              <a:t>caratteristiche osservabili o non osservabili </a:t>
            </a:r>
            <a:r>
              <a:rPr lang="it-IT" sz="2600" dirty="0">
                <a:latin typeface="+mj-lt"/>
                <a:sym typeface="Wingdings" panose="05000000000000000000" pitchFamily="2" charset="2"/>
              </a:rPr>
              <a:t> sulla base di questo possiamo ricorrere a diversi metodi (figura successiva)</a:t>
            </a:r>
            <a:endParaRPr lang="it-IT" sz="2600" dirty="0">
              <a:latin typeface="+mj-lt"/>
            </a:endParaRPr>
          </a:p>
          <a:p>
            <a:pPr algn="l"/>
            <a:endParaRPr lang="it-IT" sz="2600" dirty="0">
              <a:latin typeface="+mj-lt"/>
            </a:endParaRPr>
          </a:p>
          <a:p>
            <a:pPr algn="l"/>
            <a:endParaRPr lang="it-IT" sz="2600" dirty="0">
              <a:latin typeface="+mj-lt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3060B69-8921-4444-90B2-1BDB436E1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4" y="2804532"/>
            <a:ext cx="5977054" cy="62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458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07B441-5312-499D-93C3-6E37886527FA}" type="slidenum">
              <a:rPr kumimoji="0" lang="it-IT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07504" y="49137"/>
            <a:ext cx="8784976" cy="1219623"/>
          </a:xfrm>
        </p:spPr>
        <p:txBody>
          <a:bodyPr>
            <a:normAutofit fontScale="90000"/>
          </a:bodyPr>
          <a:lstStyle/>
          <a:p>
            <a:r>
              <a:rPr lang="it-IT" dirty="0"/>
              <a:t>Approccio controfattuale: il quadro degli approcci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3C1ACDF-8429-4EBB-A5CC-DC9079386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643" y="1412776"/>
            <a:ext cx="7971720" cy="440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8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07B441-5312-499D-93C3-6E37886527FA}" type="slidenum">
              <a:rPr kumimoji="0" lang="it-IT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43508" y="198103"/>
            <a:ext cx="8784976" cy="723636"/>
          </a:xfrm>
        </p:spPr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dirty="0" err="1"/>
              <a:t>gold</a:t>
            </a:r>
            <a:r>
              <a:rPr lang="it-IT" dirty="0"/>
              <a:t> standard: la randomizzazione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5986EF6-FA1E-4B99-BF8D-93EC21E114BF}"/>
              </a:ext>
            </a:extLst>
          </p:cNvPr>
          <p:cNvSpPr txBox="1"/>
          <p:nvPr/>
        </p:nvSpPr>
        <p:spPr>
          <a:xfrm>
            <a:off x="179512" y="11049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Gli esperimenti randomizzati, o </a:t>
            </a:r>
            <a:r>
              <a:rPr lang="it-IT" sz="1800" b="1" i="0" u="none" strike="noStrike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randomised</a:t>
            </a:r>
            <a:r>
              <a:rPr lang="it-IT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controlled trials </a:t>
            </a:r>
            <a:r>
              <a:rPr lang="en-US" sz="180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(RCTs), </a:t>
            </a:r>
            <a:r>
              <a:rPr lang="it-IT" sz="180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richiedono che gli individui siano selezionati casualmente, questo garantisce che la partecipazione alla politica </a:t>
            </a:r>
            <a:r>
              <a:rPr lang="en-US" sz="180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è </a:t>
            </a:r>
            <a:r>
              <a:rPr lang="it-IT" sz="180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indipendente dalle caratteristiche delle</a:t>
            </a:r>
            <a:r>
              <a:rPr lang="en-US" sz="180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it-IT" sz="180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persone e che i due gruppi selezionati casualmente, trattati e non trattati, non si differenzino se non per il trattamento ricevuto.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7F9E7A7-4A14-4890-AB65-954C59149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341052"/>
            <a:ext cx="6796491" cy="2773703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C456714B-917F-4113-87B4-93BA20E5EFFD}"/>
              </a:ext>
            </a:extLst>
          </p:cNvPr>
          <p:cNvSpPr txBox="1"/>
          <p:nvPr/>
        </p:nvSpPr>
        <p:spPr>
          <a:xfrm>
            <a:off x="179512" y="5446965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Banalizzando un po’, l’effetto in questo caso può essere calcolato semplicemente come differenza media tra variabile di risultato (tasso di occupazione) nei trattati e nei non trattati</a:t>
            </a:r>
          </a:p>
        </p:txBody>
      </p:sp>
    </p:spTree>
    <p:extLst>
      <p:ext uri="{BB962C8B-B14F-4D97-AF65-F5344CB8AC3E}">
        <p14:creationId xmlns:p14="http://schemas.microsoft.com/office/powerpoint/2010/main" val="38270813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2611</TotalTime>
  <Words>2501</Words>
  <Application>Microsoft Office PowerPoint</Application>
  <PresentationFormat>Presentazione su schermo (4:3)</PresentationFormat>
  <Paragraphs>275</Paragraphs>
  <Slides>30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Verdana</vt:lpstr>
      <vt:lpstr>Retrospettivo</vt:lpstr>
      <vt:lpstr>APPROCCI CONTROFATTUALI</vt:lpstr>
      <vt:lpstr>Approcci controfattuali…intro</vt:lpstr>
      <vt:lpstr>Approcci controfattuali…intro</vt:lpstr>
      <vt:lpstr>Approcci controfattuali…intro</vt:lpstr>
      <vt:lpstr>Approcci controfattuali…intro</vt:lpstr>
      <vt:lpstr>Approccio controfattuale: un po’ di teoria base</vt:lpstr>
      <vt:lpstr>Approccio controfattuale: un po’ di teoria base</vt:lpstr>
      <vt:lpstr>Approccio controfattuale: il quadro degli approcci</vt:lpstr>
      <vt:lpstr>Il gold standard: la randomizzazione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Naldini</dc:creator>
  <cp:lastModifiedBy>Marco Pompili</cp:lastModifiedBy>
  <cp:revision>270</cp:revision>
  <dcterms:created xsi:type="dcterms:W3CDTF">2017-09-14T07:36:37Z</dcterms:created>
  <dcterms:modified xsi:type="dcterms:W3CDTF">2021-12-15T17:29:08Z</dcterms:modified>
</cp:coreProperties>
</file>