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32" r:id="rId3"/>
    <p:sldMasterId id="2147483804" r:id="rId4"/>
    <p:sldMasterId id="2147484539" r:id="rId5"/>
    <p:sldMasterId id="2147483816" r:id="rId6"/>
    <p:sldMasterId id="2147483828" r:id="rId7"/>
    <p:sldMasterId id="2147484032" r:id="rId8"/>
    <p:sldMasterId id="2147484044" r:id="rId9"/>
    <p:sldMasterId id="2147484056" r:id="rId10"/>
    <p:sldMasterId id="2147484212" r:id="rId11"/>
    <p:sldMasterId id="2147484284" r:id="rId12"/>
    <p:sldMasterId id="2147484524" r:id="rId13"/>
  </p:sldMasterIdLst>
  <p:notesMasterIdLst>
    <p:notesMasterId r:id="rId87"/>
  </p:notesMasterIdLst>
  <p:sldIdLst>
    <p:sldId id="269" r:id="rId14"/>
    <p:sldId id="329" r:id="rId15"/>
    <p:sldId id="368" r:id="rId16"/>
    <p:sldId id="257" r:id="rId17"/>
    <p:sldId id="258" r:id="rId18"/>
    <p:sldId id="260" r:id="rId19"/>
    <p:sldId id="263" r:id="rId20"/>
    <p:sldId id="259" r:id="rId21"/>
    <p:sldId id="261" r:id="rId22"/>
    <p:sldId id="262" r:id="rId23"/>
    <p:sldId id="264" r:id="rId24"/>
    <p:sldId id="265" r:id="rId25"/>
    <p:sldId id="266" r:id="rId26"/>
    <p:sldId id="267" r:id="rId27"/>
    <p:sldId id="268" r:id="rId28"/>
    <p:sldId id="369" r:id="rId29"/>
    <p:sldId id="375" r:id="rId30"/>
    <p:sldId id="294" r:id="rId31"/>
    <p:sldId id="295" r:id="rId32"/>
    <p:sldId id="304" r:id="rId33"/>
    <p:sldId id="296" r:id="rId34"/>
    <p:sldId id="318" r:id="rId35"/>
    <p:sldId id="271" r:id="rId36"/>
    <p:sldId id="272" r:id="rId37"/>
    <p:sldId id="273" r:id="rId38"/>
    <p:sldId id="274" r:id="rId39"/>
    <p:sldId id="275" r:id="rId40"/>
    <p:sldId id="276" r:id="rId41"/>
    <p:sldId id="277" r:id="rId42"/>
    <p:sldId id="278" r:id="rId43"/>
    <p:sldId id="279" r:id="rId44"/>
    <p:sldId id="280" r:id="rId45"/>
    <p:sldId id="281" r:id="rId46"/>
    <p:sldId id="301" r:id="rId47"/>
    <p:sldId id="282" r:id="rId48"/>
    <p:sldId id="365" r:id="rId49"/>
    <p:sldId id="283" r:id="rId50"/>
    <p:sldId id="367" r:id="rId51"/>
    <p:sldId id="370" r:id="rId52"/>
    <p:sldId id="298" r:id="rId53"/>
    <p:sldId id="299" r:id="rId54"/>
    <p:sldId id="300" r:id="rId55"/>
    <p:sldId id="302" r:id="rId56"/>
    <p:sldId id="366" r:id="rId57"/>
    <p:sldId id="371" r:id="rId58"/>
    <p:sldId id="372" r:id="rId59"/>
    <p:sldId id="373" r:id="rId60"/>
    <p:sldId id="288" r:id="rId61"/>
    <p:sldId id="289" r:id="rId62"/>
    <p:sldId id="290" r:id="rId63"/>
    <p:sldId id="320" r:id="rId64"/>
    <p:sldId id="321" r:id="rId65"/>
    <p:sldId id="291" r:id="rId66"/>
    <p:sldId id="319" r:id="rId67"/>
    <p:sldId id="292" r:id="rId68"/>
    <p:sldId id="374" r:id="rId69"/>
    <p:sldId id="307" r:id="rId70"/>
    <p:sldId id="322" r:id="rId71"/>
    <p:sldId id="323" r:id="rId72"/>
    <p:sldId id="324" r:id="rId73"/>
    <p:sldId id="325" r:id="rId74"/>
    <p:sldId id="326" r:id="rId75"/>
    <p:sldId id="309" r:id="rId76"/>
    <p:sldId id="308" r:id="rId77"/>
    <p:sldId id="327" r:id="rId78"/>
    <p:sldId id="328" r:id="rId79"/>
    <p:sldId id="317" r:id="rId80"/>
    <p:sldId id="310" r:id="rId81"/>
    <p:sldId id="311" r:id="rId82"/>
    <p:sldId id="312" r:id="rId83"/>
    <p:sldId id="314" r:id="rId84"/>
    <p:sldId id="315" r:id="rId85"/>
    <p:sldId id="316" r:id="rId8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20" autoAdjust="0"/>
  </p:normalViewPr>
  <p:slideViewPr>
    <p:cSldViewPr snapToGrid="0">
      <p:cViewPr>
        <p:scale>
          <a:sx n="100" d="100"/>
          <a:sy n="100" d="100"/>
        </p:scale>
        <p:origin x="1914" y="4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63" Type="http://schemas.openxmlformats.org/officeDocument/2006/relationships/slide" Target="slides/slide50.xml"/><Relationship Id="rId68" Type="http://schemas.openxmlformats.org/officeDocument/2006/relationships/slide" Target="slides/slide55.xml"/><Relationship Id="rId84" Type="http://schemas.openxmlformats.org/officeDocument/2006/relationships/slide" Target="slides/slide71.xml"/><Relationship Id="rId89" Type="http://schemas.openxmlformats.org/officeDocument/2006/relationships/viewProps" Target="viewProps.xml"/><Relationship Id="rId16" Type="http://schemas.openxmlformats.org/officeDocument/2006/relationships/slide" Target="slides/slide3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74" Type="http://schemas.openxmlformats.org/officeDocument/2006/relationships/slide" Target="slides/slide61.xml"/><Relationship Id="rId79" Type="http://schemas.openxmlformats.org/officeDocument/2006/relationships/slide" Target="slides/slide66.xml"/><Relationship Id="rId5" Type="http://schemas.openxmlformats.org/officeDocument/2006/relationships/slideMaster" Target="slideMasters/slideMaster5.xml"/><Relationship Id="rId90" Type="http://schemas.openxmlformats.org/officeDocument/2006/relationships/theme" Target="theme/theme1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slide" Target="slides/slide56.xml"/><Relationship Id="rId77" Type="http://schemas.openxmlformats.org/officeDocument/2006/relationships/slide" Target="slides/slide6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72" Type="http://schemas.openxmlformats.org/officeDocument/2006/relationships/slide" Target="slides/slide59.xml"/><Relationship Id="rId80" Type="http://schemas.openxmlformats.org/officeDocument/2006/relationships/slide" Target="slides/slide67.xml"/><Relationship Id="rId85" Type="http://schemas.openxmlformats.org/officeDocument/2006/relationships/slide" Target="slides/slide7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slide" Target="slides/slide54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slide" Target="slides/slide57.xml"/><Relationship Id="rId75" Type="http://schemas.openxmlformats.org/officeDocument/2006/relationships/slide" Target="slides/slide62.xml"/><Relationship Id="rId83" Type="http://schemas.openxmlformats.org/officeDocument/2006/relationships/slide" Target="slides/slide70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73" Type="http://schemas.openxmlformats.org/officeDocument/2006/relationships/slide" Target="slides/slide60.xml"/><Relationship Id="rId78" Type="http://schemas.openxmlformats.org/officeDocument/2006/relationships/slide" Target="slides/slide65.xml"/><Relationship Id="rId81" Type="http://schemas.openxmlformats.org/officeDocument/2006/relationships/slide" Target="slides/slide68.xml"/><Relationship Id="rId86" Type="http://schemas.openxmlformats.org/officeDocument/2006/relationships/slide" Target="slides/slide7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9" Type="http://schemas.openxmlformats.org/officeDocument/2006/relationships/slide" Target="slides/slide26.xml"/><Relationship Id="rId34" Type="http://schemas.openxmlformats.org/officeDocument/2006/relationships/slide" Target="slides/slide21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76" Type="http://schemas.openxmlformats.org/officeDocument/2006/relationships/slide" Target="slides/slide63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6.xml"/><Relationship Id="rId24" Type="http://schemas.openxmlformats.org/officeDocument/2006/relationships/slide" Target="slides/slide11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66" Type="http://schemas.openxmlformats.org/officeDocument/2006/relationships/slide" Target="slides/slide53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48.xml"/><Relationship Id="rId82" Type="http://schemas.openxmlformats.org/officeDocument/2006/relationships/slide" Target="slides/slide69.xml"/><Relationship Id="rId1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9FC2B-9FBE-4A58-9B92-A7F068EF0523}" type="datetimeFigureOut">
              <a:rPr lang="it-IT" smtClean="0"/>
              <a:t>15/12/2021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68704-8703-453C-BE9C-E8F0F1AC1AC0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2FC6DA5-C21A-45F2-A009-5AE7CCDAA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473065" y="238692"/>
            <a:ext cx="1245870" cy="9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13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691DB-158F-400C-B2F4-3069DA5F8808}" type="slidenum">
              <a:rPr lang="it-IT" smtClean="0">
                <a:solidFill>
                  <a:prstClr val="black"/>
                </a:solidFill>
              </a:rPr>
              <a:pPr/>
              <a:t>20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35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691DB-158F-400C-B2F4-3069DA5F8808}" type="slidenum">
              <a:rPr lang="it-IT" smtClean="0">
                <a:solidFill>
                  <a:prstClr val="black"/>
                </a:solidFill>
              </a:rPr>
              <a:pPr/>
              <a:t>64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0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691DB-158F-400C-B2F4-3069DA5F8808}" type="slidenum">
              <a:rPr lang="it-IT" smtClean="0">
                <a:solidFill>
                  <a:prstClr val="black"/>
                </a:solidFill>
              </a:rPr>
              <a:pPr/>
              <a:t>67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749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32F5-05E0-4A7A-BB73-77D48B935DC7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00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E801-488B-495A-8002-574C7F270AE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5379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E801-488B-495A-8002-574C7F270AE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49716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737E-8370-4CFC-B5A0-F2B825A466F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16581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32F5-05E0-4A7A-BB73-77D48B935DC7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0549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84BE-749B-4B02-BFE9-63FEB775E1D7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87134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5D6D-6C80-4554-81E4-4992C7DCDC4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1593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B1ED-1111-40E3-B61C-103DF80D50A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398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FEA3-3DBF-4D8E-B6C8-8FE2941F732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522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2272-B26B-43B5-A22F-3993DDAE58E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8963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7E95-1194-42CC-8181-DC61B3DE87D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27408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6301-B34E-4D40-8D3E-E43E3E5F1A2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134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737E-8370-4CFC-B5A0-F2B825A466F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92440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2D7E-C839-440D-977B-CCCE1858A158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79123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E801-488B-495A-8002-574C7F270AE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52677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737E-8370-4CFC-B5A0-F2B825A466F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1418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32F5-05E0-4A7A-BB73-77D48B935DC7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71120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84BE-749B-4B02-BFE9-63FEB775E1D7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4046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5D6D-6C80-4554-81E4-4992C7DCDC4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36306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B1ED-1111-40E3-B61C-103DF80D50A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65142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FEA3-3DBF-4D8E-B6C8-8FE2941F732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39868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2272-B26B-43B5-A22F-3993DDAE58E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6033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7E95-1194-42CC-8181-DC61B3DE87D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693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32F5-05E0-4A7A-BB73-77D48B935DC7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56814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6301-B34E-4D40-8D3E-E43E3E5F1A2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1820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2D7E-C839-440D-977B-CCCE1858A158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23993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E801-488B-495A-8002-574C7F270AE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46882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737E-8370-4CFC-B5A0-F2B825A466F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18881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32F5-05E0-4A7A-BB73-77D48B935DC7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5875020"/>
            <a:ext cx="2514600" cy="846456"/>
          </a:xfrm>
        </p:spPr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B386C41-B956-4890-82D7-34B3543CC2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533400" y="6093792"/>
            <a:ext cx="609600" cy="6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5161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32F5-05E0-4A7A-BB73-77D48B935DC7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8964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84BE-749B-4B02-BFE9-63FEB775E1D7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1888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5D6D-6C80-4554-81E4-4992C7DCDC4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14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B1ED-1111-40E3-B61C-103DF80D50A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81543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FEA3-3DBF-4D8E-B6C8-8FE2941F732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08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84BE-749B-4B02-BFE9-63FEB775E1D7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2978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2272-B26B-43B5-A22F-3993DDAE58E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05260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7E95-1194-42CC-8181-DC61B3DE87D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52787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6301-B34E-4D40-8D3E-E43E3E5F1A2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94084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2D7E-C839-440D-977B-CCCE1858A158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4944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E801-488B-495A-8002-574C7F270AE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6660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737E-8370-4CFC-B5A0-F2B825A466F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29840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32F5-05E0-4A7A-BB73-77D48B935DC7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28433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84BE-749B-4B02-BFE9-63FEB775E1D7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86777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5D6D-6C80-4554-81E4-4992C7DCDC4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41948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B1ED-1111-40E3-B61C-103DF80D50A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700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5D6D-6C80-4554-81E4-4992C7DCDC4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993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FEA3-3DBF-4D8E-B6C8-8FE2941F732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58085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2272-B26B-43B5-A22F-3993DDAE58E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378C078-487F-472A-8E21-DA01DAB324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468087" y="6224418"/>
            <a:ext cx="609600" cy="6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6778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7E95-1194-42CC-8181-DC61B3DE87D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62124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6301-B34E-4D40-8D3E-E43E3E5F1A2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13867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2D7E-C839-440D-977B-CCCE1858A158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7878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E801-488B-495A-8002-574C7F270AE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52184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737E-8370-4CFC-B5A0-F2B825A466F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68980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32F5-05E0-4A7A-BB73-77D48B935DC7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5875020"/>
            <a:ext cx="2514600" cy="846456"/>
          </a:xfrm>
        </p:spPr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B386C41-B956-4890-82D7-34B3543CC2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533400" y="6093792"/>
            <a:ext cx="609600" cy="6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67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B1ED-1111-40E3-B61C-103DF80D50A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988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FEA3-3DBF-4D8E-B6C8-8FE2941F732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32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2272-B26B-43B5-A22F-3993DDAE58E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942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7E95-1194-42CC-8181-DC61B3DE87D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318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6301-B34E-4D40-8D3E-E43E3E5F1A2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93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84BE-749B-4B02-BFE9-63FEB775E1D7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D9880F2-83AD-4487-B474-7325263419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468087" y="6224418"/>
            <a:ext cx="609600" cy="6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2D7E-C839-440D-977B-CCCE1858A158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39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E801-488B-495A-8002-574C7F270AE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42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737E-8370-4CFC-B5A0-F2B825A466F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325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32F5-05E0-4A7A-BB73-77D48B935DC7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96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01019"/>
          </a:xfrm>
          <a:ln>
            <a:noFill/>
          </a:ln>
        </p:spPr>
        <p:txBody>
          <a:bodyPr/>
          <a:lstStyle>
            <a:lvl1pPr>
              <a:defRPr sz="21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84BE-749B-4B02-BFE9-63FEB775E1D7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78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5D6D-6C80-4554-81E4-4992C7DCDC4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307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B1ED-1111-40E3-B61C-103DF80D50A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3723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FEA3-3DBF-4D8E-B6C8-8FE2941F732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5108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2272-B26B-43B5-A22F-3993DDAE58E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34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7E95-1194-42CC-8181-DC61B3DE87D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061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5D6D-6C80-4554-81E4-4992C7DCDC4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2828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6301-B34E-4D40-8D3E-E43E3E5F1A2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4756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2D7E-C839-440D-977B-CCCE1858A158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5382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E801-488B-495A-8002-574C7F270AE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206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737E-8370-4CFC-B5A0-F2B825A466F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687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32F5-05E0-4A7A-BB73-77D48B935DC7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5875020"/>
            <a:ext cx="2514600" cy="846456"/>
          </a:xfrm>
        </p:spPr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B386C41-B956-4890-82D7-34B3543CC2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533400" y="6093792"/>
            <a:ext cx="609600" cy="6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980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84BE-749B-4B02-BFE9-63FEB775E1D7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1652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5D6D-6C80-4554-81E4-4992C7DCDC4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9356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B1ED-1111-40E3-B61C-103DF80D50A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8406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FEA3-3DBF-4D8E-B6C8-8FE2941F732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8102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2272-B26B-43B5-A22F-3993DDAE58E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97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B1ED-1111-40E3-B61C-103DF80D50A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168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7E95-1194-42CC-8181-DC61B3DE87D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652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6301-B34E-4D40-8D3E-E43E3E5F1A2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5017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2D7E-C839-440D-977B-CCCE1858A158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360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E801-488B-495A-8002-574C7F270AE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45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737E-8370-4CFC-B5A0-F2B825A466F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4770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32F5-05E0-4A7A-BB73-77D48B935DC7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3394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84BE-749B-4B02-BFE9-63FEB775E1D7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674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5D6D-6C80-4554-81E4-4992C7DCDC4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646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B1ED-1111-40E3-B61C-103DF80D50A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2311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FEA3-3DBF-4D8E-B6C8-8FE2941F732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827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FEA3-3DBF-4D8E-B6C8-8FE2941F732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396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2272-B26B-43B5-A22F-3993DDAE58E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9148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7E95-1194-42CC-8181-DC61B3DE87D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007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6301-B34E-4D40-8D3E-E43E3E5F1A2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1966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2D7E-C839-440D-977B-CCCE1858A158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4372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E801-488B-495A-8002-574C7F270AE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4705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737E-8370-4CFC-B5A0-F2B825A466F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9086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32F5-05E0-4A7A-BB73-77D48B935DC7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5875020"/>
            <a:ext cx="2514600" cy="846456"/>
          </a:xfrm>
        </p:spPr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B386C41-B956-4890-82D7-34B3543CC2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533400" y="6093792"/>
            <a:ext cx="609600" cy="6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445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32F5-05E0-4A7A-BB73-77D48B935DC7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7050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84BE-749B-4B02-BFE9-63FEB775E1D7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9061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5D6D-6C80-4554-81E4-4992C7DCDC4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1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2272-B26B-43B5-A22F-3993DDAE58E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0176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B1ED-1111-40E3-B61C-103DF80D50A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1853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FEA3-3DBF-4D8E-B6C8-8FE2941F732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6396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2272-B26B-43B5-A22F-3993DDAE58E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652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7E95-1194-42CC-8181-DC61B3DE87D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78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6301-B34E-4D40-8D3E-E43E3E5F1A2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9530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2D7E-C839-440D-977B-CCCE1858A158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5752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E801-488B-495A-8002-574C7F270AE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263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737E-8370-4CFC-B5A0-F2B825A466F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8513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32F5-05E0-4A7A-BB73-77D48B935DC7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5875020"/>
            <a:ext cx="2514600" cy="846456"/>
          </a:xfrm>
        </p:spPr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B386C41-B956-4890-82D7-34B3543CC2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533400" y="6093792"/>
            <a:ext cx="609600" cy="6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469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32F5-05E0-4A7A-BB73-77D48B935DC7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4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7E95-1194-42CC-8181-DC61B3DE87D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7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84BE-749B-4B02-BFE9-63FEB775E1D7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7944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5D6D-6C80-4554-81E4-4992C7DCDC4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731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B1ED-1111-40E3-B61C-103DF80D50A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6084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FEA3-3DBF-4D8E-B6C8-8FE2941F732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56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2272-B26B-43B5-A22F-3993DDAE58E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8350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7E95-1194-42CC-8181-DC61B3DE87D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5463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6301-B34E-4D40-8D3E-E43E3E5F1A2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212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2D7E-C839-440D-977B-CCCE1858A158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6974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E801-488B-495A-8002-574C7F270AE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2902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737E-8370-4CFC-B5A0-F2B825A466F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26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6301-B34E-4D40-8D3E-E43E3E5F1A2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9307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32F5-05E0-4A7A-BB73-77D48B935DC7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9604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84BE-749B-4B02-BFE9-63FEB775E1D7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9174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5D6D-6C80-4554-81E4-4992C7DCDC4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321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B1ED-1111-40E3-B61C-103DF80D50A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3536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FEA3-3DBF-4D8E-B6C8-8FE2941F732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74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2272-B26B-43B5-A22F-3993DDAE58E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0442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7E95-1194-42CC-8181-DC61B3DE87D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4862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6301-B34E-4D40-8D3E-E43E3E5F1A2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3492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2D7E-C839-440D-977B-CCCE1858A158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4412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E801-488B-495A-8002-574C7F270AE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72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2D7E-C839-440D-977B-CCCE1858A158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99633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737E-8370-4CFC-B5A0-F2B825A466F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258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32F5-05E0-4A7A-BB73-77D48B935DC7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8982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84BE-749B-4B02-BFE9-63FEB775E1D7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32567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5D6D-6C80-4554-81E4-4992C7DCDC4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1669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B1ED-1111-40E3-B61C-103DF80D50A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1164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FEA3-3DBF-4D8E-B6C8-8FE2941F732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51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2272-B26B-43B5-A22F-3993DDAE58E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85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7E95-1194-42CC-8181-DC61B3DE87D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6990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6301-B34E-4D40-8D3E-E43E3E5F1A2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624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2D7E-C839-440D-977B-CCCE1858A158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31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0CB62-8D10-4ACB-A08B-542E8186DBF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08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27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0CB62-8D10-4ACB-A08B-542E8186DBF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41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27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0CB62-8D10-4ACB-A08B-542E8186DBF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10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  <p:sldLayoutId id="2147484538" r:id="rId12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27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0CB62-8D10-4ACB-A08B-542E8186DBF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4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27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0CB62-8D10-4ACB-A08B-542E8186DBF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8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  <p:sldLayoutId id="2147484537" r:id="rId12"/>
  </p:sldLayoutIdLst>
  <p:hf hdr="0" ftr="0" dt="0"/>
  <p:txStyles>
    <p:titleStyle>
      <a:lvl1pPr algn="ctr" defTabSz="514350" rtl="0" eaLnBrk="1" latinLnBrk="0" hangingPunct="1">
        <a:spcBef>
          <a:spcPct val="0"/>
        </a:spcBef>
        <a:buNone/>
        <a:defRPr sz="2025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0CB62-8D10-4ACB-A08B-542E8186DBF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26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27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0CB62-8D10-4ACB-A08B-542E8186DBF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52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27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0CB62-8D10-4ACB-A08B-542E8186DBF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76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27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0CB62-8D10-4ACB-A08B-542E8186DBF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2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0" r:id="rId1"/>
    <p:sldLayoutId id="2147484541" r:id="rId2"/>
    <p:sldLayoutId id="2147484542" r:id="rId3"/>
    <p:sldLayoutId id="2147484543" r:id="rId4"/>
    <p:sldLayoutId id="2147484544" r:id="rId5"/>
    <p:sldLayoutId id="2147484545" r:id="rId6"/>
    <p:sldLayoutId id="2147484546" r:id="rId7"/>
    <p:sldLayoutId id="2147484547" r:id="rId8"/>
    <p:sldLayoutId id="2147484548" r:id="rId9"/>
    <p:sldLayoutId id="2147484549" r:id="rId10"/>
    <p:sldLayoutId id="2147484550" r:id="rId11"/>
    <p:sldLayoutId id="2147484551" r:id="rId12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27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0CB62-8D10-4ACB-A08B-542E8186DBF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97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4536" r:id="rId12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27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0CB62-8D10-4ACB-A08B-542E8186DBF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5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27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0CB62-8D10-4ACB-A08B-542E8186DBF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68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27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0CB62-8D10-4ACB-A08B-542E8186DBF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16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27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 idx="4294967295"/>
          </p:nvPr>
        </p:nvSpPr>
        <p:spPr>
          <a:xfrm>
            <a:off x="1657350" y="2078851"/>
            <a:ext cx="5829300" cy="1478738"/>
          </a:xfrm>
          <a:ln>
            <a:noFill/>
          </a:ln>
        </p:spPr>
        <p:txBody>
          <a:bodyPr/>
          <a:lstStyle/>
          <a:p>
            <a:r>
              <a:rPr lang="it-IT" dirty="0"/>
              <a:t>L’uso delle metodologie e il disegno di valutazione </a:t>
            </a:r>
            <a:r>
              <a:rPr lang="en-GB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>
          <a:xfrm>
            <a:off x="1371600" y="3771900"/>
            <a:ext cx="6400800" cy="1668236"/>
          </a:xfrm>
        </p:spPr>
        <p:txBody>
          <a:bodyPr>
            <a:normAutofit lnSpcReduction="10000"/>
          </a:bodyPr>
          <a:lstStyle/>
          <a:p>
            <a:r>
              <a:rPr lang="it-IT" sz="1500" dirty="0">
                <a:solidFill>
                  <a:schemeClr val="tx1"/>
                </a:solidFill>
              </a:rPr>
              <a:t>Trento</a:t>
            </a:r>
          </a:p>
          <a:p>
            <a:r>
              <a:rPr lang="it-IT" sz="1500" dirty="0">
                <a:solidFill>
                  <a:schemeClr val="tx1"/>
                </a:solidFill>
              </a:rPr>
              <a:t>16.12.2021</a:t>
            </a:r>
          </a:p>
          <a:p>
            <a:endParaRPr lang="it-IT" sz="1500" dirty="0">
              <a:solidFill>
                <a:schemeClr val="tx1"/>
              </a:solidFill>
            </a:endParaRPr>
          </a:p>
          <a:p>
            <a:r>
              <a:rPr lang="it-IT" sz="1500" dirty="0">
                <a:solidFill>
                  <a:schemeClr val="tx1"/>
                </a:solidFill>
              </a:rPr>
              <a:t>Giulio Ferraresi</a:t>
            </a:r>
          </a:p>
          <a:p>
            <a:r>
              <a:rPr lang="it-IT" sz="1500" dirty="0">
                <a:solidFill>
                  <a:schemeClr val="tx1"/>
                </a:solidFill>
              </a:rPr>
              <a:t>Carlo Miccadei</a:t>
            </a:r>
          </a:p>
          <a:p>
            <a:r>
              <a:rPr lang="it-IT" sz="1500" dirty="0">
                <a:solidFill>
                  <a:schemeClr val="tx1"/>
                </a:solidFill>
              </a:rPr>
              <a:t>Marco Pompili </a:t>
            </a:r>
            <a:endParaRPr lang="en-GB" sz="1500" dirty="0">
              <a:solidFill>
                <a:schemeClr val="tx1"/>
              </a:solidFill>
            </a:endParaRPr>
          </a:p>
          <a:p>
            <a:endParaRPr lang="en-GB" sz="15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05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86954"/>
            <a:ext cx="8229600" cy="675764"/>
          </a:xfrm>
        </p:spPr>
        <p:txBody>
          <a:bodyPr/>
          <a:lstStyle/>
          <a:p>
            <a:r>
              <a:rPr lang="it-IT" dirty="0"/>
              <a:t>Standard etici e di qualità: come deve essere la valutazione (da UNDP)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57302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it-IT" sz="1200" b="1" dirty="0"/>
              <a:t>Indipendente</a:t>
            </a:r>
            <a:r>
              <a:rPr lang="it-IT" sz="1200" dirty="0"/>
              <a:t> — La sua gestione non deve imporre limiti all’ampiezza, ai contenuti, ai giudizi e alle raccomandazioni dei rapporti di valutazione. La valutazione non deve subire conflitti di interessi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it-IT" sz="1200" b="1" dirty="0"/>
              <a:t>Intenzionale </a:t>
            </a:r>
            <a:r>
              <a:rPr lang="it-IT" sz="1200" dirty="0"/>
              <a:t>— Le motivazioni della valutazione e le conseguenti decisioni devono essere chiare sin dall’inizio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it-IT" sz="1200" b="1" dirty="0"/>
              <a:t>Trasparente</a:t>
            </a:r>
            <a:r>
              <a:rPr lang="it-IT" sz="1200" dirty="0"/>
              <a:t> —  La consultazioni con gli </a:t>
            </a:r>
            <a:r>
              <a:rPr lang="it-IT" sz="1200" i="1" dirty="0"/>
              <a:t>stakeholder</a:t>
            </a:r>
            <a:r>
              <a:rPr lang="it-IT" sz="1200" dirty="0"/>
              <a:t> è essenziale per la credibilità e utilità della valutazione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it-IT" sz="1200" b="1" dirty="0"/>
              <a:t>Etica  </a:t>
            </a:r>
            <a:r>
              <a:rPr lang="it-IT" sz="1200" dirty="0"/>
              <a:t>— La valutazione non deve riflettere interessi personali o settoriali. I valutatori devono dimostrare integrità professionale, rispetto delle istituzioni  e dei diritti degli individui ed essere attenti a credo e abitudini sociali e culturali in cui operano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it-IT" sz="1200" b="1" dirty="0"/>
              <a:t>Imparziale </a:t>
            </a:r>
            <a:r>
              <a:rPr lang="it-IT" sz="1200" dirty="0"/>
              <a:t>—  Evitare distorsioni e massimizzare l’obiettività è essenziale per la credibilità della valutazione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it-IT" sz="1200" b="1" dirty="0"/>
              <a:t>Di alta qualità </a:t>
            </a:r>
            <a:r>
              <a:rPr lang="it-IT" sz="1200" dirty="0"/>
              <a:t>— Tutte le valutazioni devono rispondere a standard minimi definiti in precedenza  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it-IT" sz="1200" b="1" dirty="0"/>
              <a:t>Tempestiva</a:t>
            </a:r>
            <a:r>
              <a:rPr lang="it-IT" sz="1200" dirty="0"/>
              <a:t> — Le valutazioni devono essere definite e realizzate in modo tempestivo così assicurare l’utilità dei risultati e delle raccomandazioni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it-IT" sz="1200" b="1" dirty="0"/>
              <a:t>Utilizzata</a:t>
            </a:r>
            <a:r>
              <a:rPr lang="it-IT" sz="1200" dirty="0"/>
              <a:t> – La valutazione è una tecnica di gestione che fornisce informazioni per decisioni basate sull’evidenza. A questo fine è importante assicurare l’utilità dei risultati e delle raccomandazioni  e il coinvolgimento degli stakeholder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41FAA18-B165-47CD-8F08-2FF06BA1D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6192314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58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6004"/>
            <a:ext cx="8229600" cy="675764"/>
          </a:xfrm>
        </p:spPr>
        <p:txBody>
          <a:bodyPr/>
          <a:lstStyle/>
          <a:p>
            <a:r>
              <a:rPr lang="it-IT" dirty="0"/>
              <a:t>I principali tipi di valutazione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it-IT" sz="1800" b="1" dirty="0"/>
              <a:t>In relazione al grado di implementazione di una politica </a:t>
            </a:r>
            <a:r>
              <a:rPr lang="it-IT" sz="1800" dirty="0"/>
              <a:t>si usa distinguere, come nei regolamenti UE, tra 3 diverse valutazioni con diverse domande: 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it-IT" sz="1600" b="1" dirty="0"/>
              <a:t>La valutazione </a:t>
            </a:r>
            <a:r>
              <a:rPr lang="it-IT" sz="1600" b="1" dirty="0">
                <a:solidFill>
                  <a:srgbClr val="FF0000"/>
                </a:solidFill>
              </a:rPr>
              <a:t>ex-ante</a:t>
            </a:r>
            <a:r>
              <a:rPr lang="it-IT" sz="1600" b="1" dirty="0"/>
              <a:t> o </a:t>
            </a:r>
            <a:r>
              <a:rPr lang="it-IT" sz="1600" b="1" dirty="0">
                <a:solidFill>
                  <a:srgbClr val="FF0000"/>
                </a:solidFill>
              </a:rPr>
              <a:t>impact </a:t>
            </a:r>
            <a:r>
              <a:rPr lang="it-IT" sz="1600" b="1" dirty="0" err="1">
                <a:solidFill>
                  <a:srgbClr val="FF0000"/>
                </a:solidFill>
              </a:rPr>
              <a:t>assessment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dirty="0"/>
              <a:t>(la nuova legge finanziaria aumenterà l’occupazione? Quali vantaggi comporterebbe una metropolitana a Bologna? I prossimi fondi SIE saranno coerenti con le strategie UE?)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it-IT" sz="1600" b="1" dirty="0"/>
              <a:t>La valutazione </a:t>
            </a:r>
            <a:r>
              <a:rPr lang="it-IT" sz="1600" b="1" dirty="0" err="1">
                <a:solidFill>
                  <a:srgbClr val="FF0000"/>
                </a:solidFill>
              </a:rPr>
              <a:t>in-itinere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dirty="0"/>
              <a:t>(il POR FESR evolve come atteso? Gli incentivi ai giovani agricoltori sono coerenti con gli altri interventi attivati? I primi risultati del di reddito di inclusione confermano la strategia? La ripresa richiede una revisione del POR?)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it-IT" sz="1600" b="1" dirty="0"/>
              <a:t>La valutazione </a:t>
            </a:r>
            <a:r>
              <a:rPr lang="it-IT" sz="1600" b="1" dirty="0">
                <a:solidFill>
                  <a:srgbClr val="FF0000"/>
                </a:solidFill>
              </a:rPr>
              <a:t>ex-post</a:t>
            </a:r>
            <a:r>
              <a:rPr lang="it-IT" sz="1600" b="1" dirty="0"/>
              <a:t> </a:t>
            </a:r>
            <a:r>
              <a:rPr lang="it-IT" sz="1600" dirty="0"/>
              <a:t>(gli incentivi per la ricerca collaborativa hanno conseguito gli obiettivi? Quali cambiamenti ha promosso il PO transnazionale? I meccanismi attivati dalle politiche contro l’abbandono scolastico sono stati quelli previsti e/o vi sono stati effetti inattesi?)</a:t>
            </a:r>
            <a:endParaRPr lang="en-GB" sz="1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DBF9288-1A72-416D-BF2A-DB0627521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6201839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48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67929"/>
            <a:ext cx="8229600" cy="675764"/>
          </a:xfrm>
        </p:spPr>
        <p:txBody>
          <a:bodyPr/>
          <a:lstStyle/>
          <a:p>
            <a:r>
              <a:rPr lang="it-IT" dirty="0"/>
              <a:t>Finalità e tipi di valutazione 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1463334"/>
              </p:ext>
            </p:extLst>
          </p:nvPr>
        </p:nvGraphicFramePr>
        <p:xfrm>
          <a:off x="457200" y="2057400"/>
          <a:ext cx="8229600" cy="22860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674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2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endParaRPr lang="it-IT" sz="18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Ex-ante</a:t>
                      </a:r>
                      <a:endParaRPr lang="it-IT" sz="18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On-going</a:t>
                      </a:r>
                      <a:endParaRPr lang="it-IT" sz="18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Ex-post</a:t>
                      </a:r>
                      <a:endParaRPr lang="it-IT" sz="18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it-IT" sz="18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Scegliere</a:t>
                      </a:r>
                      <a:endParaRPr lang="it-IT" sz="18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1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Symbol"/>
                        </a:rPr>
                        <a:t></a:t>
                      </a:r>
                      <a:endParaRPr lang="it-IT" sz="2100" b="1" dirty="0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1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Symbol"/>
                        </a:rPr>
                        <a:t></a:t>
                      </a:r>
                      <a:endParaRPr lang="it-IT" sz="2100" b="1" dirty="0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it-IT" sz="2100" b="1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it-IT" sz="18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Gestire</a:t>
                      </a:r>
                      <a:endParaRPr lang="it-IT" sz="18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it-IT" sz="2100" b="1" dirty="0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1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Symbol"/>
                        </a:rPr>
                        <a:t></a:t>
                      </a:r>
                      <a:endParaRPr lang="it-IT" sz="2100" b="1" dirty="0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it-IT" sz="2100" b="1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it-IT" sz="1800" b="1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Accountability</a:t>
                      </a:r>
                      <a:endParaRPr lang="it-IT" sz="18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it-IT" sz="2100" b="1" dirty="0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1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Symbol"/>
                        </a:rPr>
                        <a:t></a:t>
                      </a:r>
                      <a:endParaRPr lang="it-IT" sz="2100" b="1" dirty="0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1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Symbol"/>
                        </a:rPr>
                        <a:t></a:t>
                      </a:r>
                      <a:endParaRPr lang="it-IT" sz="2100" b="1" dirty="0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it-IT" sz="18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Apprendere</a:t>
                      </a:r>
                      <a:endParaRPr lang="it-IT" sz="18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it-IT" sz="2100" b="1" dirty="0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1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Symbol"/>
                        </a:rPr>
                        <a:t></a:t>
                      </a:r>
                      <a:endParaRPr lang="it-IT" sz="2100" b="1" dirty="0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1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Symbol"/>
                        </a:rPr>
                        <a:t></a:t>
                      </a:r>
                      <a:endParaRPr lang="it-IT" sz="2100" b="1" dirty="0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it-IT" sz="18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Motivare</a:t>
                      </a:r>
                      <a:endParaRPr lang="it-IT" sz="18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1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Symbol"/>
                        </a:rPr>
                        <a:t></a:t>
                      </a:r>
                      <a:endParaRPr lang="it-IT" sz="2100" b="1" dirty="0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1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Symbol"/>
                        </a:rPr>
                        <a:t></a:t>
                      </a:r>
                      <a:endParaRPr lang="it-IT" sz="2100" b="1" dirty="0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it-IT" sz="2100" b="1" dirty="0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19FA983-F11A-4E03-8CD4-F9F588028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5525564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21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279"/>
            <a:ext cx="8229600" cy="675764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I tempi di ‘maturazione’ dei diversi interventi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z="1050">
                <a:solidFill>
                  <a:prstClr val="black">
                    <a:tint val="7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13</a:t>
            </a:fld>
            <a:endParaRPr lang="it-IT" sz="1050">
              <a:solidFill>
                <a:prstClr val="black">
                  <a:tint val="7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FEE71EEC-B23A-4B75-82E9-B6A83B0A9156}"/>
              </a:ext>
            </a:extLst>
          </p:cNvPr>
          <p:cNvGrpSpPr/>
          <p:nvPr/>
        </p:nvGrpSpPr>
        <p:grpSpPr>
          <a:xfrm>
            <a:off x="904875" y="1310470"/>
            <a:ext cx="7525010" cy="5251281"/>
            <a:chOff x="904875" y="1310470"/>
            <a:chExt cx="7525010" cy="5251281"/>
          </a:xfrm>
        </p:grpSpPr>
        <p:sp>
          <p:nvSpPr>
            <p:cNvPr id="37" name="CasellaDiTesto 36"/>
            <p:cNvSpPr txBox="1"/>
            <p:nvPr/>
          </p:nvSpPr>
          <p:spPr>
            <a:xfrm>
              <a:off x="1547665" y="1310470"/>
              <a:ext cx="175240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50" b="1" dirty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Ciclo del programma</a:t>
              </a:r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3923929" y="1310470"/>
              <a:ext cx="131959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50" b="1" dirty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Elementi critici</a:t>
              </a:r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5868144" y="1310470"/>
              <a:ext cx="185659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50" b="1" dirty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Tempi degli interventi</a:t>
              </a:r>
            </a:p>
          </p:txBody>
        </p:sp>
        <p:sp>
          <p:nvSpPr>
            <p:cNvPr id="40" name="Parentesi graffa chiusa 39"/>
            <p:cNvSpPr/>
            <p:nvPr/>
          </p:nvSpPr>
          <p:spPr>
            <a:xfrm>
              <a:off x="5490102" y="2240868"/>
              <a:ext cx="216024" cy="3456384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sz="1350" dirty="0">
                <a:solidFill>
                  <a:prstClr val="black"/>
                </a:solidFill>
              </a:endParaRPr>
            </a:p>
          </p:txBody>
        </p:sp>
        <p:grpSp>
          <p:nvGrpSpPr>
            <p:cNvPr id="47" name="Gruppo 46"/>
            <p:cNvGrpSpPr/>
            <p:nvPr/>
          </p:nvGrpSpPr>
          <p:grpSpPr>
            <a:xfrm>
              <a:off x="904875" y="1838326"/>
              <a:ext cx="7525010" cy="4723425"/>
              <a:chOff x="395536" y="1809732"/>
              <a:chExt cx="8810471" cy="4726377"/>
            </a:xfrm>
          </p:grpSpPr>
          <p:grpSp>
            <p:nvGrpSpPr>
              <p:cNvPr id="41" name="Gruppo 40"/>
              <p:cNvGrpSpPr/>
              <p:nvPr/>
            </p:nvGrpSpPr>
            <p:grpSpPr>
              <a:xfrm>
                <a:off x="395536" y="1988840"/>
                <a:ext cx="2448000" cy="3883992"/>
                <a:chOff x="395536" y="1988840"/>
                <a:chExt cx="2448000" cy="3883992"/>
              </a:xfrm>
            </p:grpSpPr>
            <p:sp>
              <p:nvSpPr>
                <p:cNvPr id="28" name="Rectangle 184"/>
                <p:cNvSpPr>
                  <a:spLocks noChangeArrowheads="1"/>
                </p:cNvSpPr>
                <p:nvPr/>
              </p:nvSpPr>
              <p:spPr bwMode="auto">
                <a:xfrm>
                  <a:off x="395536" y="1988840"/>
                  <a:ext cx="2448000" cy="355600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 anchorCtr="0"/>
                <a:lstStyle/>
                <a:p>
                  <a:pPr algn="ctr"/>
                  <a:r>
                    <a:rPr lang="it-IT" sz="1050" dirty="0">
                      <a:solidFill>
                        <a:prstClr val="black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Risorse</a:t>
                  </a:r>
                </a:p>
              </p:txBody>
            </p:sp>
            <p:sp>
              <p:nvSpPr>
                <p:cNvPr id="29" name="Rectangle 194"/>
                <p:cNvSpPr>
                  <a:spLocks noChangeArrowheads="1"/>
                </p:cNvSpPr>
                <p:nvPr/>
              </p:nvSpPr>
              <p:spPr bwMode="auto">
                <a:xfrm>
                  <a:off x="395536" y="4653136"/>
                  <a:ext cx="2448000" cy="354013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 anchorCtr="0"/>
                <a:lstStyle/>
                <a:p>
                  <a:pPr algn="ctr"/>
                  <a:r>
                    <a:rPr lang="it-IT" sz="1050" dirty="0">
                      <a:solidFill>
                        <a:prstClr val="black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Risultati</a:t>
                  </a:r>
                </a:p>
              </p:txBody>
            </p:sp>
            <p:sp>
              <p:nvSpPr>
                <p:cNvPr id="30" name="Rectangle 204"/>
                <p:cNvSpPr>
                  <a:spLocks noChangeArrowheads="1"/>
                </p:cNvSpPr>
                <p:nvPr/>
              </p:nvSpPr>
              <p:spPr bwMode="auto">
                <a:xfrm>
                  <a:off x="395536" y="3645024"/>
                  <a:ext cx="2448000" cy="398463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 anchorCtr="0"/>
                <a:lstStyle/>
                <a:p>
                  <a:pPr algn="ctr"/>
                  <a:r>
                    <a:rPr lang="it-IT" sz="1050" dirty="0">
                      <a:solidFill>
                        <a:prstClr val="black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Realizzazioni</a:t>
                  </a:r>
                </a:p>
              </p:txBody>
            </p:sp>
            <p:sp>
              <p:nvSpPr>
                <p:cNvPr id="31" name="Rectangle 214"/>
                <p:cNvSpPr>
                  <a:spLocks noChangeArrowheads="1"/>
                </p:cNvSpPr>
                <p:nvPr/>
              </p:nvSpPr>
              <p:spPr bwMode="auto">
                <a:xfrm>
                  <a:off x="395536" y="5517232"/>
                  <a:ext cx="2448000" cy="355600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 anchorCtr="0"/>
                <a:lstStyle/>
                <a:p>
                  <a:pPr algn="ctr"/>
                  <a:r>
                    <a:rPr lang="it-IT" sz="1050" dirty="0">
                      <a:solidFill>
                        <a:prstClr val="black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Impatti</a:t>
                  </a:r>
                </a:p>
              </p:txBody>
            </p:sp>
            <p:sp>
              <p:nvSpPr>
                <p:cNvPr id="32" name="Rectangle 261"/>
                <p:cNvSpPr>
                  <a:spLocks noChangeArrowheads="1"/>
                </p:cNvSpPr>
                <p:nvPr/>
              </p:nvSpPr>
              <p:spPr bwMode="auto">
                <a:xfrm>
                  <a:off x="395536" y="2852936"/>
                  <a:ext cx="2448000" cy="355600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 anchorCtr="0"/>
                <a:lstStyle/>
                <a:p>
                  <a:pPr algn="ctr"/>
                  <a:r>
                    <a:rPr lang="it-IT" sz="1050" dirty="0">
                      <a:solidFill>
                        <a:prstClr val="black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Operazioni</a:t>
                  </a:r>
                </a:p>
              </p:txBody>
            </p:sp>
            <p:cxnSp>
              <p:nvCxnSpPr>
                <p:cNvPr id="33" name="Connettore 4 9"/>
                <p:cNvCxnSpPr/>
                <p:nvPr/>
              </p:nvCxnSpPr>
              <p:spPr>
                <a:xfrm rot="5400000">
                  <a:off x="1363702" y="5262191"/>
                  <a:ext cx="510877" cy="792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nettore 4 10"/>
                <p:cNvCxnSpPr/>
                <p:nvPr/>
              </p:nvCxnSpPr>
              <p:spPr>
                <a:xfrm rot="5400000">
                  <a:off x="1366082" y="2598688"/>
                  <a:ext cx="507702" cy="794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nettore 4 11"/>
                <p:cNvCxnSpPr/>
                <p:nvPr/>
              </p:nvCxnSpPr>
              <p:spPr>
                <a:xfrm rot="5400000">
                  <a:off x="1315507" y="4348310"/>
                  <a:ext cx="608855" cy="796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nettore 4 12"/>
                <p:cNvCxnSpPr/>
                <p:nvPr/>
              </p:nvCxnSpPr>
              <p:spPr>
                <a:xfrm rot="16200000" flipH="1">
                  <a:off x="1403460" y="3424612"/>
                  <a:ext cx="437282" cy="5130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o 41"/>
              <p:cNvGrpSpPr/>
              <p:nvPr/>
            </p:nvGrpSpPr>
            <p:grpSpPr>
              <a:xfrm>
                <a:off x="3275856" y="1988840"/>
                <a:ext cx="2448000" cy="4104456"/>
                <a:chOff x="3275856" y="1988840"/>
                <a:chExt cx="2448000" cy="4104456"/>
              </a:xfrm>
            </p:grpSpPr>
            <p:sp>
              <p:nvSpPr>
                <p:cNvPr id="23" name="Rectangle 184"/>
                <p:cNvSpPr>
                  <a:spLocks noChangeArrowheads="1"/>
                </p:cNvSpPr>
                <p:nvPr/>
              </p:nvSpPr>
              <p:spPr bwMode="auto">
                <a:xfrm>
                  <a:off x="3275856" y="1988840"/>
                  <a:ext cx="2448000" cy="355600"/>
                </a:xfrm>
                <a:prstGeom prst="rect">
                  <a:avLst/>
                </a:prstGeom>
                <a:solidFill>
                  <a:srgbClr val="FFC000">
                    <a:alpha val="80000"/>
                  </a:srgbClr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 anchorCtr="0"/>
                <a:lstStyle/>
                <a:p>
                  <a:pPr algn="ctr"/>
                  <a:r>
                    <a:rPr lang="it-IT" sz="1050" b="1" i="1" dirty="0">
                      <a:solidFill>
                        <a:prstClr val="black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Disponibilità</a:t>
                  </a:r>
                </a:p>
              </p:txBody>
            </p:sp>
            <p:sp>
              <p:nvSpPr>
                <p:cNvPr id="24" name="Rectangle 194"/>
                <p:cNvSpPr>
                  <a:spLocks noChangeArrowheads="1"/>
                </p:cNvSpPr>
                <p:nvPr/>
              </p:nvSpPr>
              <p:spPr bwMode="auto">
                <a:xfrm>
                  <a:off x="3275856" y="4437112"/>
                  <a:ext cx="2448000" cy="570037"/>
                </a:xfrm>
                <a:prstGeom prst="rect">
                  <a:avLst/>
                </a:prstGeom>
                <a:solidFill>
                  <a:srgbClr val="FFC000">
                    <a:alpha val="80000"/>
                  </a:srgbClr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 anchorCtr="0"/>
                <a:lstStyle/>
                <a:p>
                  <a:pPr algn="ctr"/>
                  <a:r>
                    <a:rPr lang="it-IT" sz="1050" b="1" i="1" dirty="0">
                      <a:solidFill>
                        <a:prstClr val="black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Miglioramento contesto o imprese</a:t>
                  </a:r>
                </a:p>
              </p:txBody>
            </p:sp>
            <p:sp>
              <p:nvSpPr>
                <p:cNvPr id="25" name="Rectangle 204"/>
                <p:cNvSpPr>
                  <a:spLocks noChangeArrowheads="1"/>
                </p:cNvSpPr>
                <p:nvPr/>
              </p:nvSpPr>
              <p:spPr bwMode="auto">
                <a:xfrm>
                  <a:off x="3275856" y="3645024"/>
                  <a:ext cx="2448000" cy="398463"/>
                </a:xfrm>
                <a:prstGeom prst="rect">
                  <a:avLst/>
                </a:prstGeom>
                <a:solidFill>
                  <a:srgbClr val="FFC000">
                    <a:alpha val="80000"/>
                  </a:srgbClr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 anchorCtr="0"/>
                <a:lstStyle/>
                <a:p>
                  <a:pPr algn="ctr"/>
                  <a:r>
                    <a:rPr lang="it-IT" sz="1050" b="1" i="1" dirty="0">
                      <a:solidFill>
                        <a:prstClr val="black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Opere o investimenti</a:t>
                  </a:r>
                </a:p>
              </p:txBody>
            </p:sp>
            <p:sp>
              <p:nvSpPr>
                <p:cNvPr id="26" name="Rectangle 214"/>
                <p:cNvSpPr>
                  <a:spLocks noChangeArrowheads="1"/>
                </p:cNvSpPr>
                <p:nvPr/>
              </p:nvSpPr>
              <p:spPr bwMode="auto">
                <a:xfrm>
                  <a:off x="3275856" y="5373216"/>
                  <a:ext cx="2448000" cy="720080"/>
                </a:xfrm>
                <a:prstGeom prst="rect">
                  <a:avLst/>
                </a:prstGeom>
                <a:solidFill>
                  <a:srgbClr val="FFC000">
                    <a:alpha val="80000"/>
                  </a:srgbClr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 anchorCtr="0"/>
                <a:lstStyle/>
                <a:p>
                  <a:pPr algn="ctr"/>
                  <a:r>
                    <a:rPr lang="it-IT" sz="1050" b="1" i="1" dirty="0">
                      <a:solidFill>
                        <a:prstClr val="black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Effetti sul problema</a:t>
                  </a:r>
                </a:p>
              </p:txBody>
            </p:sp>
            <p:sp>
              <p:nvSpPr>
                <p:cNvPr id="27" name="Rectangle 261"/>
                <p:cNvSpPr>
                  <a:spLocks noChangeArrowheads="1"/>
                </p:cNvSpPr>
                <p:nvPr/>
              </p:nvSpPr>
              <p:spPr bwMode="auto">
                <a:xfrm>
                  <a:off x="3275856" y="2636912"/>
                  <a:ext cx="2448000" cy="720080"/>
                </a:xfrm>
                <a:prstGeom prst="rect">
                  <a:avLst/>
                </a:prstGeom>
                <a:solidFill>
                  <a:srgbClr val="FFC000">
                    <a:alpha val="80000"/>
                  </a:srgbClr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 anchorCtr="0"/>
                <a:lstStyle/>
                <a:p>
                  <a:pPr algn="ctr"/>
                  <a:r>
                    <a:rPr lang="it-IT" sz="1050" b="1" i="1" dirty="0">
                      <a:solidFill>
                        <a:prstClr val="black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Selezione/contratti /pagamenti / verifiche</a:t>
                  </a:r>
                </a:p>
              </p:txBody>
            </p:sp>
          </p:grpSp>
          <p:grpSp>
            <p:nvGrpSpPr>
              <p:cNvPr id="44" name="Gruppo 43"/>
              <p:cNvGrpSpPr/>
              <p:nvPr/>
            </p:nvGrpSpPr>
            <p:grpSpPr>
              <a:xfrm>
                <a:off x="6442468" y="1988840"/>
                <a:ext cx="1517937" cy="2786063"/>
                <a:chOff x="6442468" y="1988840"/>
                <a:chExt cx="1517937" cy="2786063"/>
              </a:xfrm>
            </p:grpSpPr>
            <p:sp>
              <p:nvSpPr>
                <p:cNvPr id="17" name="Freccia in giù 16"/>
                <p:cNvSpPr/>
                <p:nvPr/>
              </p:nvSpPr>
              <p:spPr>
                <a:xfrm>
                  <a:off x="7033449" y="1988840"/>
                  <a:ext cx="360040" cy="2247426"/>
                </a:xfrm>
                <a:prstGeom prst="downArrow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50">
                    <a:solidFill>
                      <a:prstClr val="white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8" name="CasellaDiTesto 17"/>
                <p:cNvSpPr txBox="1"/>
                <p:nvPr/>
              </p:nvSpPr>
              <p:spPr>
                <a:xfrm>
                  <a:off x="6961441" y="4220906"/>
                  <a:ext cx="684376" cy="553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050" b="1" dirty="0">
                      <a:solidFill>
                        <a:prstClr val="black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3-5 </a:t>
                  </a:r>
                </a:p>
                <a:p>
                  <a:r>
                    <a:rPr lang="it-IT" sz="1050" b="1" dirty="0">
                      <a:solidFill>
                        <a:prstClr val="black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anni</a:t>
                  </a:r>
                </a:p>
              </p:txBody>
            </p:sp>
            <p:sp>
              <p:nvSpPr>
                <p:cNvPr id="19" name="CasellaDiTesto 18"/>
                <p:cNvSpPr txBox="1"/>
                <p:nvPr/>
              </p:nvSpPr>
              <p:spPr>
                <a:xfrm rot="19223119">
                  <a:off x="6442468" y="3178424"/>
                  <a:ext cx="1517937" cy="553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t-IT" sz="1050" dirty="0">
                      <a:solidFill>
                        <a:prstClr val="black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I</a:t>
                  </a:r>
                  <a:r>
                    <a:rPr lang="it-IT" sz="1050" b="1" dirty="0">
                      <a:solidFill>
                        <a:prstClr val="black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nvestimenti</a:t>
                  </a:r>
                </a:p>
                <a:p>
                  <a:pPr algn="ctr"/>
                  <a:r>
                    <a:rPr lang="it-IT" sz="1050" b="1" dirty="0">
                      <a:solidFill>
                        <a:prstClr val="black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privati</a:t>
                  </a:r>
                </a:p>
              </p:txBody>
            </p:sp>
          </p:grpSp>
          <p:grpSp>
            <p:nvGrpSpPr>
              <p:cNvPr id="45" name="Gruppo 44"/>
              <p:cNvGrpSpPr/>
              <p:nvPr/>
            </p:nvGrpSpPr>
            <p:grpSpPr>
              <a:xfrm>
                <a:off x="7530987" y="1988840"/>
                <a:ext cx="723618" cy="3579495"/>
                <a:chOff x="7530987" y="1988840"/>
                <a:chExt cx="723618" cy="3579495"/>
              </a:xfrm>
            </p:grpSpPr>
            <p:sp>
              <p:nvSpPr>
                <p:cNvPr id="14" name="Freccia in giù 13"/>
                <p:cNvSpPr/>
                <p:nvPr/>
              </p:nvSpPr>
              <p:spPr>
                <a:xfrm>
                  <a:off x="7709530" y="1988840"/>
                  <a:ext cx="360040" cy="2954001"/>
                </a:xfrm>
                <a:prstGeom prst="downArrow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50">
                    <a:solidFill>
                      <a:prstClr val="white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5" name="CasellaDiTesto 14"/>
                <p:cNvSpPr txBox="1"/>
                <p:nvPr/>
              </p:nvSpPr>
              <p:spPr>
                <a:xfrm>
                  <a:off x="7570230" y="5014338"/>
                  <a:ext cx="684375" cy="553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t-IT" sz="1050" b="1" dirty="0">
                      <a:solidFill>
                        <a:prstClr val="black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5-7</a:t>
                  </a:r>
                </a:p>
                <a:p>
                  <a:pPr algn="ctr"/>
                  <a:r>
                    <a:rPr lang="it-IT" sz="1050" b="1" dirty="0">
                      <a:solidFill>
                        <a:prstClr val="black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anni</a:t>
                  </a:r>
                </a:p>
              </p:txBody>
            </p:sp>
            <p:sp>
              <p:nvSpPr>
                <p:cNvPr id="16" name="CasellaDiTesto 15"/>
                <p:cNvSpPr txBox="1"/>
                <p:nvPr/>
              </p:nvSpPr>
              <p:spPr>
                <a:xfrm rot="19958217">
                  <a:off x="7530987" y="2456335"/>
                  <a:ext cx="669415" cy="338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050" b="1" dirty="0" err="1">
                      <a:solidFill>
                        <a:prstClr val="black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R&amp;S</a:t>
                  </a:r>
                  <a:endParaRPr lang="it-IT" sz="1050" b="1" dirty="0">
                    <a:solidFill>
                      <a:prstClr val="black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  <p:grpSp>
            <p:nvGrpSpPr>
              <p:cNvPr id="46" name="Gruppo 45"/>
              <p:cNvGrpSpPr/>
              <p:nvPr/>
            </p:nvGrpSpPr>
            <p:grpSpPr>
              <a:xfrm>
                <a:off x="7777839" y="1809732"/>
                <a:ext cx="1428168" cy="1760948"/>
                <a:chOff x="7777839" y="1809732"/>
                <a:chExt cx="1428168" cy="1760948"/>
              </a:xfrm>
            </p:grpSpPr>
            <p:sp>
              <p:nvSpPr>
                <p:cNvPr id="11" name="Freccia in giù 10"/>
                <p:cNvSpPr/>
                <p:nvPr/>
              </p:nvSpPr>
              <p:spPr>
                <a:xfrm>
                  <a:off x="8316416" y="1988840"/>
                  <a:ext cx="360040" cy="897138"/>
                </a:xfrm>
                <a:prstGeom prst="downArrow">
                  <a:avLst/>
                </a:prstGeom>
                <a:solidFill>
                  <a:srgbClr val="BEE5F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50">
                    <a:solidFill>
                      <a:prstClr val="white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2" name="CasellaDiTesto 11"/>
                <p:cNvSpPr txBox="1"/>
                <p:nvPr/>
              </p:nvSpPr>
              <p:spPr>
                <a:xfrm>
                  <a:off x="8110364" y="3016683"/>
                  <a:ext cx="842538" cy="553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t-IT" sz="1050" b="1" dirty="0">
                      <a:solidFill>
                        <a:prstClr val="black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0,5 -1</a:t>
                  </a:r>
                </a:p>
                <a:p>
                  <a:pPr algn="ctr"/>
                  <a:r>
                    <a:rPr lang="it-IT" sz="1050" b="1" dirty="0">
                      <a:solidFill>
                        <a:prstClr val="black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anno</a:t>
                  </a:r>
                </a:p>
              </p:txBody>
            </p:sp>
            <p:sp>
              <p:nvSpPr>
                <p:cNvPr id="13" name="CasellaDiTesto 12"/>
                <p:cNvSpPr txBox="1"/>
                <p:nvPr/>
              </p:nvSpPr>
              <p:spPr>
                <a:xfrm rot="19841650">
                  <a:off x="7777839" y="1809732"/>
                  <a:ext cx="1428168" cy="553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t-IT" sz="1050" b="1" dirty="0">
                      <a:solidFill>
                        <a:prstClr val="black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Formazione</a:t>
                  </a:r>
                </a:p>
                <a:p>
                  <a:pPr algn="ctr"/>
                  <a:r>
                    <a:rPr lang="it-IT" sz="1050" b="1" dirty="0">
                      <a:solidFill>
                        <a:prstClr val="black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lavoro</a:t>
                  </a:r>
                </a:p>
              </p:txBody>
            </p:sp>
          </p:grpSp>
          <p:grpSp>
            <p:nvGrpSpPr>
              <p:cNvPr id="43" name="Gruppo 42"/>
              <p:cNvGrpSpPr/>
              <p:nvPr/>
            </p:nvGrpSpPr>
            <p:grpSpPr>
              <a:xfrm>
                <a:off x="5693351" y="1988840"/>
                <a:ext cx="1663276" cy="4547269"/>
                <a:chOff x="5693351" y="1988840"/>
                <a:chExt cx="1663276" cy="4547269"/>
              </a:xfrm>
            </p:grpSpPr>
            <p:sp>
              <p:nvSpPr>
                <p:cNvPr id="20" name="Freccia in giù 19"/>
                <p:cNvSpPr/>
                <p:nvPr/>
              </p:nvSpPr>
              <p:spPr>
                <a:xfrm>
                  <a:off x="6197362" y="1988840"/>
                  <a:ext cx="360040" cy="4032448"/>
                </a:xfrm>
                <a:prstGeom prst="downArrow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50">
                    <a:solidFill>
                      <a:prstClr val="white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1" name="CasellaDiTesto 20"/>
                <p:cNvSpPr txBox="1"/>
                <p:nvPr/>
              </p:nvSpPr>
              <p:spPr>
                <a:xfrm>
                  <a:off x="5946919" y="5982112"/>
                  <a:ext cx="906657" cy="553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t-IT" sz="1050" b="1" dirty="0">
                      <a:solidFill>
                        <a:prstClr val="black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10-15 </a:t>
                  </a:r>
                </a:p>
                <a:p>
                  <a:pPr algn="ctr"/>
                  <a:r>
                    <a:rPr lang="it-IT" sz="1050" b="1" dirty="0">
                      <a:solidFill>
                        <a:prstClr val="black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anni</a:t>
                  </a:r>
                </a:p>
              </p:txBody>
            </p:sp>
            <p:sp>
              <p:nvSpPr>
                <p:cNvPr id="22" name="CasellaDiTesto 21"/>
                <p:cNvSpPr txBox="1"/>
                <p:nvPr/>
              </p:nvSpPr>
              <p:spPr>
                <a:xfrm rot="18945642">
                  <a:off x="5693351" y="2333492"/>
                  <a:ext cx="1663276" cy="338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050" b="1" dirty="0">
                      <a:solidFill>
                        <a:prstClr val="black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Infrastrutture</a:t>
                  </a:r>
                </a:p>
              </p:txBody>
            </p:sp>
          </p:grpSp>
        </p:grpSp>
      </p:grpSp>
      <p:pic>
        <p:nvPicPr>
          <p:cNvPr id="48" name="Immagine 47">
            <a:extLst>
              <a:ext uri="{FF2B5EF4-FFF2-40B4-BE49-F238E27FC236}">
                <a16:creationId xmlns:a16="http://schemas.microsoft.com/office/drawing/2014/main" id="{149AFAE8-FB45-43C9-9944-7B2908A5A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6192314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39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it-IT" dirty="0"/>
              <a:t>Come viene utilizzata la valutazione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it-IT" dirty="0"/>
              <a:t>Alcune modalità caratteristiche: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it-IT" b="1" dirty="0"/>
              <a:t>Strumentale</a:t>
            </a:r>
            <a:r>
              <a:rPr lang="it-IT" dirty="0"/>
              <a:t>: i decisori utilizzano la valutazione per modificare le politiche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it-IT" b="1" dirty="0"/>
              <a:t>Simbolica</a:t>
            </a:r>
            <a:r>
              <a:rPr lang="it-IT" dirty="0"/>
              <a:t>: i decisori utilizzano la valutazione per giustificare le proprie scelte e strategie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it-IT" b="1" dirty="0"/>
              <a:t>Persuasiva: </a:t>
            </a:r>
            <a:r>
              <a:rPr lang="it-IT" dirty="0"/>
              <a:t>i risultati della valutazione sono utilizzati dai decisori per interagire con altri decisori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it-IT" b="1" dirty="0"/>
              <a:t>Strategica: </a:t>
            </a:r>
            <a:r>
              <a:rPr lang="it-IT" dirty="0"/>
              <a:t>utilizzata per avanzare proposte in relazione ad altri interventi e/o temi, non quelli direttamente valutati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9B17A71-5DFB-4796-A957-8F908382E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5525564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73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67904"/>
            <a:ext cx="8229600" cy="675764"/>
          </a:xfrm>
        </p:spPr>
        <p:txBody>
          <a:bodyPr/>
          <a:lstStyle/>
          <a:p>
            <a:r>
              <a:rPr lang="it-IT" dirty="0"/>
              <a:t>Elementi chiave prima parte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90677"/>
            <a:ext cx="8229600" cy="4525963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it-IT" sz="2000" b="1" dirty="0">
                <a:solidFill>
                  <a:srgbClr val="FF0000"/>
                </a:solidFill>
              </a:rPr>
              <a:t>La valutazione: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it-IT" sz="2000" b="1" dirty="0">
                <a:solidFill>
                  <a:srgbClr val="FF0000"/>
                </a:solidFill>
              </a:rPr>
              <a:t>Analizza relazioni di causa-effetto generate da una politica pubblica con i metodi delle scienze sociali.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it-IT" sz="2000" b="1" dirty="0">
                <a:solidFill>
                  <a:srgbClr val="FF0000"/>
                </a:solidFill>
              </a:rPr>
              <a:t>Formula giudizi sulle politiche in termini di qualità e valore.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it-IT" sz="2000" b="1" dirty="0">
                <a:solidFill>
                  <a:srgbClr val="FF0000"/>
                </a:solidFill>
              </a:rPr>
              <a:t>“È parte” essa stessa delle politiche e deve rispondere a principi democratici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it-IT" sz="2000" b="1" dirty="0">
                <a:solidFill>
                  <a:srgbClr val="FF0000"/>
                </a:solidFill>
              </a:rPr>
              <a:t>Questo ruolo le impone principi di etica e qualità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it-IT" sz="2000" b="1" dirty="0">
                <a:solidFill>
                  <a:srgbClr val="FF0000"/>
                </a:solidFill>
              </a:rPr>
              <a:t>Risponde a diverse finalità ed è di diversi tipi a seconda dei tempi in cui interviene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A95E32A-500D-4303-B477-81620E389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6125639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3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 idx="4294967295"/>
          </p:nvPr>
        </p:nvSpPr>
        <p:spPr>
          <a:xfrm>
            <a:off x="1657350" y="2228850"/>
            <a:ext cx="5829300" cy="2341111"/>
          </a:xfrm>
          <a:ln>
            <a:noFill/>
          </a:ln>
        </p:spPr>
        <p:txBody>
          <a:bodyPr/>
          <a:lstStyle/>
          <a:p>
            <a:r>
              <a:rPr lang="en-GB" b="0" dirty="0" err="1">
                <a:solidFill>
                  <a:srgbClr val="FF0000"/>
                </a:solidFill>
              </a:rPr>
              <a:t>Parte</a:t>
            </a:r>
            <a:r>
              <a:rPr lang="en-GB" b="0" dirty="0">
                <a:solidFill>
                  <a:srgbClr val="FF0000"/>
                </a:solidFill>
              </a:rPr>
              <a:t> </a:t>
            </a:r>
            <a:r>
              <a:rPr lang="en-GB" b="0" dirty="0" err="1">
                <a:solidFill>
                  <a:srgbClr val="FF0000"/>
                </a:solidFill>
              </a:rPr>
              <a:t>seconda</a:t>
            </a:r>
            <a:br>
              <a:rPr lang="en-GB" dirty="0">
                <a:solidFill>
                  <a:srgbClr val="FF0000"/>
                </a:solidFill>
              </a:rPr>
            </a:br>
            <a:br>
              <a:rPr lang="en-GB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Principali approcci e teoria del programma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16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/>
          <a:lstStyle/>
          <a:p>
            <a:pPr algn="l"/>
            <a:r>
              <a:rPr lang="it-IT" dirty="0"/>
              <a:t>Approcci metodologici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293B017-D89D-4640-934C-079E1C2EB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5525564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46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67904"/>
            <a:ext cx="8229600" cy="675764"/>
          </a:xfrm>
        </p:spPr>
        <p:txBody>
          <a:bodyPr/>
          <a:lstStyle/>
          <a:p>
            <a:r>
              <a:rPr lang="it-IT" dirty="0"/>
              <a:t>Famiglie di approcci metodologici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2100" b="1" dirty="0"/>
              <a:t>Sperimentali </a:t>
            </a:r>
            <a:endParaRPr lang="it-IT" sz="2100" dirty="0"/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2100" b="1" dirty="0"/>
              <a:t>Statistici </a:t>
            </a:r>
            <a:endParaRPr lang="it-IT" sz="2100" dirty="0"/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2100" b="1" dirty="0"/>
              <a:t>Basati sulla teoria del programmi</a:t>
            </a:r>
            <a:endParaRPr lang="it-IT" sz="2100" dirty="0"/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2100" b="1" dirty="0"/>
              <a:t>Basati “sui casi” </a:t>
            </a:r>
            <a:endParaRPr lang="it-IT" sz="2100" dirty="0"/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2100" b="1" dirty="0"/>
              <a:t>Partecipati </a:t>
            </a:r>
            <a:endParaRPr lang="it-IT" sz="2100" dirty="0"/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2100" b="1" dirty="0"/>
              <a:t>Studi di sintesi </a:t>
            </a:r>
            <a:endParaRPr lang="it-IT" sz="21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C9FAC50-8D22-44D5-A8AD-3F5D1F3B6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5525564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88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86954"/>
            <a:ext cx="8229600" cy="675764"/>
          </a:xfrm>
        </p:spPr>
        <p:txBody>
          <a:bodyPr/>
          <a:lstStyle/>
          <a:p>
            <a:r>
              <a:rPr lang="it-IT" dirty="0"/>
              <a:t>Famiglie di approcci e tipo di causalità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7220695"/>
              </p:ext>
            </p:extLst>
          </p:nvPr>
        </p:nvGraphicFramePr>
        <p:xfrm>
          <a:off x="457201" y="1704975"/>
          <a:ext cx="8229600" cy="3639854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916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3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Approcci</a:t>
                      </a:r>
                      <a:r>
                        <a:rPr lang="it-IT" sz="1200" baseline="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al disegno</a:t>
                      </a:r>
                      <a:endParaRPr lang="it-IT" sz="12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Base per un’analisi della causalità</a:t>
                      </a: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9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Sperimentali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noProof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Controfattuali</a:t>
                      </a:r>
                      <a:r>
                        <a:rPr lang="it-IT" sz="12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copresenza di causa ed effetto</a:t>
                      </a: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2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Statistici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Correlazione tra causa ed effetto o tra variabili, influenza di (solitamente) isolabili cause multiple su un singolo effetto. Controllo delle</a:t>
                      </a:r>
                      <a:r>
                        <a:rPr lang="it-IT" sz="1200" baseline="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variabili confondenti. </a:t>
                      </a:r>
                      <a:endParaRPr lang="it-IT" sz="12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3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Basati sulla teoria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Identificazione/conferma dei processi o “catene” causali. Fattori determinanti e meccanismi a lavoro nel contesto.</a:t>
                      </a: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23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Basati</a:t>
                      </a:r>
                      <a:r>
                        <a:rPr lang="it-IT" sz="1200" b="1" baseline="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“sui casi”</a:t>
                      </a:r>
                      <a:endParaRPr lang="it-IT" sz="1200" b="1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Comparazione di combinazioni di fattori causali tra e all’interno di casi. Generalizzazione analitica basata sulla teoria</a:t>
                      </a: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23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Partecipati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Validazione da parte dei partecipanti che le loro azioni e gli effetti sperimentati sono causati dal programma.</a:t>
                      </a:r>
                      <a:r>
                        <a:rPr lang="it-IT" sz="1200" baseline="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it-IT" sz="12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Adattamento per e impegno</a:t>
                      </a:r>
                      <a:r>
                        <a:rPr lang="it-IT" sz="1200" baseline="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a raggiungere gli obiettivi</a:t>
                      </a:r>
                      <a:endParaRPr lang="it-IT" sz="12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4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Studi di sintesi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Accumulazione e aggregazione in</a:t>
                      </a:r>
                      <a:r>
                        <a:rPr lang="it-IT" sz="1200" baseline="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it-IT" sz="12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diverse</a:t>
                      </a:r>
                      <a:r>
                        <a:rPr lang="it-IT" sz="1200" baseline="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modalità</a:t>
                      </a:r>
                      <a:r>
                        <a:rPr lang="it-IT" sz="12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(statistica, basata sulla teoria, etnografica)</a:t>
                      </a: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BAFEA0A-3BB3-40BB-BB8E-2583BE112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85775" y="6125639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46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67904"/>
            <a:ext cx="8229600" cy="857250"/>
          </a:xfrm>
        </p:spPr>
        <p:txBody>
          <a:bodyPr/>
          <a:lstStyle/>
          <a:p>
            <a:r>
              <a:rPr lang="en-GB" dirty="0" err="1"/>
              <a:t>Programma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giornata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33944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it-IT" dirty="0"/>
              <a:t>Parte I: introduzione alla valutazione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it-IT" dirty="0"/>
              <a:t>Parte II: principali approcci e teoria del programma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it-IT" dirty="0"/>
              <a:t>Parte III: approcci basati sulla teoria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it-IT" dirty="0"/>
              <a:t>Parte IV: l’approccio controfattuale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it-IT" dirty="0"/>
              <a:t>Parte V: il disegno di valutazione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5624514"/>
            <a:ext cx="2133600" cy="273844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FE31BF8-1669-46A8-99C3-97DCFCA75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5536449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95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53629"/>
            <a:ext cx="8229600" cy="675764"/>
          </a:xfrm>
        </p:spPr>
        <p:txBody>
          <a:bodyPr/>
          <a:lstStyle/>
          <a:p>
            <a:r>
              <a:rPr lang="it-IT" dirty="0"/>
              <a:t>Finalità e tipi di valutazione 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762966"/>
              </p:ext>
            </p:extLst>
          </p:nvPr>
        </p:nvGraphicFramePr>
        <p:xfrm>
          <a:off x="457200" y="2057400"/>
          <a:ext cx="8229600" cy="32918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674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2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r"/>
                      <a:r>
                        <a:rPr lang="it-IT" sz="120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Domande prevalenti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Come?</a:t>
                      </a:r>
                      <a:r>
                        <a:rPr lang="it-IT" sz="1800" baseline="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Perché?</a:t>
                      </a:r>
                      <a:endParaRPr lang="it-IT" sz="180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Come?</a:t>
                      </a:r>
                      <a:r>
                        <a:rPr lang="it-IT" sz="1800" baseline="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Perché?</a:t>
                      </a:r>
                      <a:endParaRPr lang="it-IT" sz="180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Cosa?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Approcci/val.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Ex-ante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On-going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Ex-post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Sperimentali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it-IT" sz="2100" b="1" dirty="0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100" b="1" dirty="0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1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Symbol"/>
                        </a:rPr>
                        <a:t></a:t>
                      </a:r>
                      <a:endParaRPr lang="it-IT" sz="2100" b="1" dirty="0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Statistici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1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Symbol"/>
                        </a:rPr>
                        <a:t></a:t>
                      </a:r>
                      <a:endParaRPr lang="it-IT" sz="2100" b="1" dirty="0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100" b="1" dirty="0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it-IT" sz="2100" b="1" dirty="0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Basati sulla teoria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1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Symbol"/>
                        </a:rPr>
                        <a:t></a:t>
                      </a:r>
                      <a:endParaRPr lang="it-IT" sz="2100" b="1" dirty="0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1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Symbol"/>
                        </a:rPr>
                        <a:t></a:t>
                      </a:r>
                      <a:endParaRPr lang="it-IT" sz="2100" b="1" dirty="0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1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Symbol"/>
                        </a:rPr>
                        <a:t></a:t>
                      </a:r>
                      <a:endParaRPr lang="it-IT" sz="2100" b="1" dirty="0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Basati</a:t>
                      </a:r>
                      <a:r>
                        <a:rPr lang="it-IT" sz="1200" b="1" baseline="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“sui casi”</a:t>
                      </a:r>
                      <a:endParaRPr lang="it-IT" sz="1200" b="1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it-IT" sz="2100" b="1" dirty="0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1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Symbol"/>
                        </a:rPr>
                        <a:t></a:t>
                      </a:r>
                      <a:endParaRPr lang="it-IT" sz="2100" b="1" dirty="0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1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Symbol"/>
                        </a:rPr>
                        <a:t></a:t>
                      </a:r>
                      <a:endParaRPr lang="it-IT" sz="2100" b="1" dirty="0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Partecipati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1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Symbol"/>
                        </a:rPr>
                        <a:t></a:t>
                      </a:r>
                      <a:endParaRPr lang="it-IT" sz="2100" b="1" dirty="0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1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Symbol"/>
                        </a:rPr>
                        <a:t></a:t>
                      </a:r>
                      <a:endParaRPr lang="it-IT" sz="2100" b="1" dirty="0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100" b="1" dirty="0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Studi di sintesi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1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Symbol"/>
                        </a:rPr>
                        <a:t></a:t>
                      </a:r>
                      <a:endParaRPr lang="it-IT" sz="2100" b="1" dirty="0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100" b="1" dirty="0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1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Symbol"/>
                        </a:rPr>
                        <a:t></a:t>
                      </a:r>
                      <a:endParaRPr lang="it-IT" sz="2100" b="1" dirty="0">
                        <a:solidFill>
                          <a:srgbClr val="0070C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E0ED730-5BA0-4F09-935B-28178C799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5775" y="6125639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22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91729"/>
            <a:ext cx="8229600" cy="675764"/>
          </a:xfrm>
        </p:spPr>
        <p:txBody>
          <a:bodyPr/>
          <a:lstStyle/>
          <a:p>
            <a:r>
              <a:rPr lang="it-IT" dirty="0"/>
              <a:t>Famiglie di approcci e loro varianti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628681"/>
              </p:ext>
            </p:extLst>
          </p:nvPr>
        </p:nvGraphicFramePr>
        <p:xfrm>
          <a:off x="457201" y="2057400"/>
          <a:ext cx="8229600" cy="3380056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152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7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0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Approcci</a:t>
                      </a:r>
                      <a:r>
                        <a:rPr lang="it-IT" sz="1100" baseline="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al disegno</a:t>
                      </a:r>
                      <a:endParaRPr lang="it-IT" sz="11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Metodi e tecniche</a:t>
                      </a: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7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Sperimentali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Randomizzati, </a:t>
                      </a:r>
                      <a:r>
                        <a:rPr lang="it-IT" sz="1100" noProof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Quasi-sperimentali</a:t>
                      </a: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sperimentali</a:t>
                      </a: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5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Statistici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Statistici, modelli,</a:t>
                      </a:r>
                      <a:r>
                        <a:rPr lang="it-IT" sz="1100" baseline="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studi longitudinali ed </a:t>
                      </a:r>
                      <a:r>
                        <a:rPr lang="it-IT" sz="1100" baseline="0" noProof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econometrici</a:t>
                      </a:r>
                      <a:endParaRPr lang="it-IT" sz="11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8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Basati sulla teoria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Disegni del processo causale</a:t>
                      </a: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: teoria del cambiamento, </a:t>
                      </a:r>
                      <a:r>
                        <a:rPr lang="it-IT" sz="1100" b="1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Tracciamento dei processi</a:t>
                      </a: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</a:t>
                      </a:r>
                      <a:r>
                        <a:rPr lang="it-IT" sz="1100" noProof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Contribution</a:t>
                      </a: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Analysis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Disegni dei meccanismi causali:</a:t>
                      </a: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valutazione realista</a:t>
                      </a: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19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Basati</a:t>
                      </a:r>
                      <a:r>
                        <a:rPr lang="it-IT" sz="1100" b="1" baseline="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“sui casi”</a:t>
                      </a:r>
                      <a:endParaRPr lang="it-IT" sz="1100" b="1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Disegni interpretativi</a:t>
                      </a: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: Naturalistico, </a:t>
                      </a:r>
                      <a:r>
                        <a:rPr lang="it-IT" sz="1100" noProof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Grounded</a:t>
                      </a: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it-IT" sz="1100" noProof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theory</a:t>
                      </a: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Etnografico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Disegni strutturati</a:t>
                      </a: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: QCA, Analisi </a:t>
                      </a:r>
                      <a:r>
                        <a:rPr lang="it-IT" sz="1100" noProof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Within</a:t>
                      </a: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-Case, Simulazioni e network </a:t>
                      </a:r>
                      <a:r>
                        <a:rPr lang="it-IT" sz="1100" noProof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analysis</a:t>
                      </a:r>
                      <a:endParaRPr lang="it-IT" sz="11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58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Partecipati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Disegni normativi</a:t>
                      </a: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: valutazione democratica</a:t>
                      </a:r>
                      <a:r>
                        <a:rPr lang="it-IT" sz="1100" baseline="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o partecipata</a:t>
                      </a: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valutazione di </a:t>
                      </a:r>
                      <a:r>
                        <a:rPr lang="it-IT" sz="1100" noProof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empowerment</a:t>
                      </a:r>
                      <a:endParaRPr lang="it-IT" sz="11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Disegni di rappresentanza</a:t>
                      </a: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: </a:t>
                      </a:r>
                      <a:r>
                        <a:rPr lang="it-IT" sz="1100" noProof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Learning</a:t>
                      </a: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it-IT" sz="1100" noProof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by</a:t>
                      </a: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it-IT" sz="1100" noProof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doing</a:t>
                      </a: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Policy </a:t>
                      </a:r>
                      <a:r>
                        <a:rPr lang="it-IT" sz="1100" noProof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dialogue</a:t>
                      </a: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</a:t>
                      </a:r>
                      <a:r>
                        <a:rPr lang="it-IT" sz="1100" noProof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Ricerca-azione</a:t>
                      </a:r>
                      <a:endParaRPr lang="it-IT" sz="11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3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Studi di sintesi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Meta analisi, Sintesi narrative, Sintesi realista</a:t>
                      </a: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FB94F27-E29E-4AE7-A409-AB3478C17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6106589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27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25054"/>
            <a:ext cx="8229600" cy="675764"/>
          </a:xfrm>
        </p:spPr>
        <p:txBody>
          <a:bodyPr/>
          <a:lstStyle/>
          <a:p>
            <a:r>
              <a:rPr lang="it-IT" dirty="0"/>
              <a:t>Principali approcci metodologici per valutazioni di impatto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1800" dirty="0"/>
              <a:t>basati sulla teoria del programma (TBIE)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800" dirty="0"/>
              <a:t>controfattuale (CIE)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800" dirty="0"/>
              <a:t>basati su modelli </a:t>
            </a:r>
            <a:r>
              <a:rPr lang="it-IT" sz="1800" dirty="0" err="1"/>
              <a:t>econometrici</a:t>
            </a:r>
            <a:endParaRPr lang="it-IT" sz="1800" dirty="0"/>
          </a:p>
          <a:p>
            <a:pPr marL="342900" indent="-342900">
              <a:buFont typeface="+mj-lt"/>
              <a:buAutoNum type="arabicPeriod"/>
            </a:pPr>
            <a:r>
              <a:rPr lang="it-IT" sz="1800" dirty="0"/>
              <a:t>costi-benefici</a:t>
            </a:r>
          </a:p>
          <a:p>
            <a:endParaRPr lang="it-IT" sz="1800" dirty="0"/>
          </a:p>
          <a:p>
            <a:r>
              <a:rPr lang="it-IT" sz="1800" dirty="0"/>
              <a:t>il gergo istituzionale ha prodotto queste definizioni, ma in teoria:</a:t>
            </a:r>
          </a:p>
          <a:p>
            <a:pPr lvl="1"/>
            <a:r>
              <a:rPr lang="it-IT" sz="1800" dirty="0"/>
              <a:t>tutte le valutazioni hanno, implicitamente o esplicitamente, una </a:t>
            </a:r>
            <a:r>
              <a:rPr lang="it-IT" sz="1800" b="1" dirty="0"/>
              <a:t>teoria del programma o del cambiamento</a:t>
            </a:r>
          </a:p>
          <a:p>
            <a:pPr lvl="1"/>
            <a:r>
              <a:rPr lang="it-IT" sz="1800" dirty="0"/>
              <a:t>tutti gli approcci possono utilizzare </a:t>
            </a:r>
            <a:r>
              <a:rPr lang="it-IT" sz="1800" b="1" dirty="0"/>
              <a:t>modalità controfattuali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CF35B81-1FBD-436E-84F2-822DA4C4B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5525564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62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/>
          <a:lstStyle/>
          <a:p>
            <a:pPr algn="l"/>
            <a:r>
              <a:rPr lang="it-IT" dirty="0"/>
              <a:t>Teoria del programma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F730F0D-4AD9-4FFF-8969-D3BD2E0C2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5525564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26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279"/>
            <a:ext cx="8229600" cy="675764"/>
          </a:xfrm>
        </p:spPr>
        <p:txBody>
          <a:bodyPr/>
          <a:lstStyle/>
          <a:p>
            <a:r>
              <a:rPr lang="it-IT" dirty="0"/>
              <a:t>La teoria del programma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1650" b="1" dirty="0"/>
              <a:t>Sequenza causale che </a:t>
            </a:r>
            <a:r>
              <a:rPr lang="it-IT" sz="1650" dirty="0"/>
              <a:t>descrive come ci si attende funzioni il programma </a:t>
            </a:r>
            <a:r>
              <a:rPr lang="it-IT" sz="1650" b="1" dirty="0"/>
              <a:t>dall’intervento agli impatti</a:t>
            </a:r>
            <a:endParaRPr lang="it-IT" sz="1650" dirty="0"/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1650" dirty="0"/>
              <a:t>Questa catena causale è utilizzata per </a:t>
            </a:r>
            <a:r>
              <a:rPr lang="it-IT" sz="1650" b="1" dirty="0"/>
              <a:t>formulare e verificare le ipotesi </a:t>
            </a:r>
            <a:r>
              <a:rPr lang="it-IT" sz="1650" dirty="0"/>
              <a:t>circa il contributo del programma alla modifica del contesto socio-economico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1650" dirty="0"/>
              <a:t>Serve a capire </a:t>
            </a:r>
            <a:r>
              <a:rPr lang="it-IT" sz="1650" b="1" dirty="0"/>
              <a:t>perché </a:t>
            </a:r>
            <a:r>
              <a:rPr lang="it-IT" sz="1650" dirty="0"/>
              <a:t>un programma funziona o meno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1650" dirty="0"/>
              <a:t>Idea sottostante che le </a:t>
            </a:r>
            <a:r>
              <a:rPr lang="it-IT" sz="1650" b="1" dirty="0"/>
              <a:t>politiche non sono processi razionali e lineari</a:t>
            </a:r>
            <a:r>
              <a:rPr lang="it-IT" sz="1650" dirty="0"/>
              <a:t> ma subiscono numerose influenze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1650" dirty="0"/>
              <a:t>Per  analizzare il funzionamento dei nessi causali della teoria si utilizzano mix di </a:t>
            </a:r>
            <a:r>
              <a:rPr lang="it-IT" sz="1650" b="1" dirty="0"/>
              <a:t>tecniche quantitative e qualitative</a:t>
            </a:r>
            <a:endParaRPr lang="it-IT" sz="165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19BF0C5-1073-40C2-AD9E-1DDD875D6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6146049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80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96479"/>
            <a:ext cx="8229600" cy="675764"/>
          </a:xfrm>
        </p:spPr>
        <p:txBody>
          <a:bodyPr/>
          <a:lstStyle/>
          <a:p>
            <a:r>
              <a:rPr lang="it-IT" dirty="0"/>
              <a:t>Come individuare la teoria del programma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1800" dirty="0"/>
              <a:t>La </a:t>
            </a:r>
            <a:r>
              <a:rPr lang="it-IT" sz="1800" b="1" dirty="0"/>
              <a:t>sequenza causale effettiva va ricostruita </a:t>
            </a:r>
            <a:r>
              <a:rPr lang="it-IT" sz="1800" dirty="0"/>
              <a:t>e non è solo nei documenti. Alcuni metodi usuali per questa ricostruzione sono: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it-IT" sz="1600" b="1" dirty="0"/>
              <a:t>Analisi delle intenzioni: </a:t>
            </a:r>
            <a:r>
              <a:rPr lang="it-IT" sz="1600" dirty="0"/>
              <a:t>analizzare i documenti programmatici o normativi dell’intervento per vedere quale è la “teoria” sottostante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it-IT" sz="1600" b="1" dirty="0"/>
              <a:t>Precedenti ricerche e valutazioni</a:t>
            </a:r>
            <a:r>
              <a:rPr lang="it-IT" sz="1600" dirty="0"/>
              <a:t>: esaminare i risultati di valutazioni e ricerche condotti in precedenza sulla stessa, o su una simile, area di intervento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it-IT" sz="1600" b="1" dirty="0"/>
              <a:t>Modelli mentali</a:t>
            </a:r>
            <a:r>
              <a:rPr lang="it-IT" sz="1600" dirty="0"/>
              <a:t>: intervistare individui chiave o gruppi di individui (pianificatori, gestori, clienti della politica) riguardo a come loro pensino funzioni l’intervento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it-IT" sz="1600" b="1" dirty="0"/>
              <a:t>Ricostruzione retrospettiva</a:t>
            </a:r>
            <a:r>
              <a:rPr lang="it-IT" sz="1600" dirty="0"/>
              <a:t>: esaminare a ritroso le causalità da un “desiderabile” futuro sino al presente per verificare la fattibilità della politica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D7A4E3B-D8A8-49EA-B3FD-6C7C043D4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6106589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73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063229"/>
            <a:ext cx="8229600" cy="675764"/>
          </a:xfrm>
        </p:spPr>
        <p:txBody>
          <a:bodyPr/>
          <a:lstStyle/>
          <a:p>
            <a:r>
              <a:rPr lang="it-IT" dirty="0"/>
              <a:t>Come individuare la teoria del programma (2)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1950" dirty="0"/>
              <a:t>Altre possibili modalità di ricostruzione: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it-IT" sz="1350" b="1" dirty="0"/>
              <a:t>“5  perché”</a:t>
            </a:r>
            <a:r>
              <a:rPr lang="it-IT" sz="1350" dirty="0"/>
              <a:t>:  farsi delle domande in sequenza (almeno 5 volte) per esaminare le relazioni di causa – effetto che caratterizzano uno specifico problema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it-IT" sz="1350" b="1" dirty="0"/>
              <a:t>Generiche teorie del cambiamento</a:t>
            </a:r>
            <a:r>
              <a:rPr lang="it-IT" sz="1350" dirty="0"/>
              <a:t>: utilizzare come punto di partenza comuni teorie di come avvengono dei cambiamenti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it-IT" sz="1350" b="1" dirty="0"/>
              <a:t>SWOT analisi</a:t>
            </a:r>
            <a:r>
              <a:rPr lang="it-IT" sz="1350" dirty="0"/>
              <a:t>: riflettere su SWOT di una particolare strategia o politica per comprendere meglio come dovrebbe essere realizzate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1CA33F5-3823-4F85-B138-F8B9CBAD1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5525564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08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77429"/>
            <a:ext cx="8229600" cy="675764"/>
          </a:xfrm>
        </p:spPr>
        <p:txBody>
          <a:bodyPr/>
          <a:lstStyle/>
          <a:p>
            <a:r>
              <a:rPr lang="it-IT" dirty="0"/>
              <a:t>Come descrivere (graficamente) la teoria del programma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/>
              <a:t>Alcuni esempi:</a:t>
            </a:r>
          </a:p>
          <a:p>
            <a:r>
              <a:rPr lang="it-IT" dirty="0"/>
              <a:t>Grafo che descrive la catena causale (</a:t>
            </a:r>
            <a:r>
              <a:rPr lang="it-IT" i="1" dirty="0"/>
              <a:t>pipeline </a:t>
            </a:r>
            <a:r>
              <a:rPr lang="it-IT" i="1" dirty="0" err="1"/>
              <a:t>model</a:t>
            </a:r>
            <a:r>
              <a:rPr lang="it-IT" dirty="0"/>
              <a:t>)</a:t>
            </a:r>
          </a:p>
          <a:p>
            <a:r>
              <a:rPr lang="it-IT" dirty="0"/>
              <a:t>Gerarchia degli obiettivi</a:t>
            </a:r>
          </a:p>
          <a:p>
            <a:r>
              <a:rPr lang="it-IT" dirty="0"/>
              <a:t>Matrice “realista”</a:t>
            </a:r>
          </a:p>
          <a:p>
            <a:r>
              <a:rPr lang="it-IT" dirty="0" err="1"/>
              <a:t>Logical</a:t>
            </a:r>
            <a:r>
              <a:rPr lang="it-IT" dirty="0"/>
              <a:t> </a:t>
            </a:r>
            <a:r>
              <a:rPr lang="it-IT" dirty="0" err="1"/>
              <a:t>framework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4D55A66-0A05-44BD-8E0D-78D7779AE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5427594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53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9822"/>
            <a:ext cx="8229600" cy="644065"/>
          </a:xfrm>
        </p:spPr>
        <p:txBody>
          <a:bodyPr/>
          <a:lstStyle/>
          <a:p>
            <a:r>
              <a:rPr lang="it-IT" sz="2400" dirty="0"/>
              <a:t>Catena causale fondi europei </a:t>
            </a:r>
            <a:br>
              <a:rPr lang="it-IT" sz="2400" dirty="0"/>
            </a:br>
            <a:r>
              <a:rPr lang="it-IT" sz="2400" dirty="0"/>
              <a:t>(sino al 2013)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28</a:t>
            </a:fld>
            <a:endParaRPr lang="it-IT">
              <a:solidFill>
                <a:prstClr val="black">
                  <a:tint val="7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83" name="Gruppo 82"/>
          <p:cNvGrpSpPr/>
          <p:nvPr/>
        </p:nvGrpSpPr>
        <p:grpSpPr>
          <a:xfrm>
            <a:off x="1466274" y="1965220"/>
            <a:ext cx="6534726" cy="1080120"/>
            <a:chOff x="251520" y="1340768"/>
            <a:chExt cx="8712968" cy="1440160"/>
          </a:xfrm>
        </p:grpSpPr>
        <p:sp>
          <p:nvSpPr>
            <p:cNvPr id="77" name="Rettangolo arrotondato 76"/>
            <p:cNvSpPr/>
            <p:nvPr/>
          </p:nvSpPr>
          <p:spPr>
            <a:xfrm>
              <a:off x="251520" y="1340768"/>
              <a:ext cx="8712968" cy="1440160"/>
            </a:xfrm>
            <a:prstGeom prst="roundRect">
              <a:avLst/>
            </a:prstGeom>
            <a:solidFill>
              <a:schemeClr val="accent1">
                <a:alpha val="1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9" name="Rectangle 158"/>
            <p:cNvSpPr>
              <a:spLocks noChangeArrowheads="1"/>
            </p:cNvSpPr>
            <p:nvPr/>
          </p:nvSpPr>
          <p:spPr bwMode="auto">
            <a:xfrm>
              <a:off x="323528" y="1340768"/>
              <a:ext cx="388843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it-IT" sz="1200" b="1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CONTESTO SOCIOECONOMICO</a:t>
              </a:r>
            </a:p>
          </p:txBody>
        </p:sp>
      </p:grpSp>
      <p:grpSp>
        <p:nvGrpSpPr>
          <p:cNvPr id="92" name="Gruppo 91"/>
          <p:cNvGrpSpPr/>
          <p:nvPr/>
        </p:nvGrpSpPr>
        <p:grpSpPr>
          <a:xfrm>
            <a:off x="2060340" y="2164925"/>
            <a:ext cx="5505441" cy="3449620"/>
            <a:chOff x="1223120" y="1743566"/>
            <a:chExt cx="7340588" cy="4599492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7926512" y="5228129"/>
              <a:ext cx="298450" cy="223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sz="120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108325" y="2316654"/>
              <a:ext cx="22225" cy="4763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z="120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187700" y="2316654"/>
              <a:ext cx="22225" cy="4763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z="120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2267075" y="2316654"/>
              <a:ext cx="22225" cy="4763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z="120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2346450" y="2316654"/>
              <a:ext cx="22225" cy="4763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z="120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2425825" y="2316654"/>
              <a:ext cx="22225" cy="4763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z="120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2505200" y="2316654"/>
              <a:ext cx="22225" cy="4763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z="120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2584575" y="2316654"/>
              <a:ext cx="22225" cy="4763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z="120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2663950" y="2316654"/>
              <a:ext cx="22225" cy="4763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z="120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2741737" y="2316654"/>
              <a:ext cx="34925" cy="4763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z="120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2821112" y="2316654"/>
              <a:ext cx="23813" cy="4763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z="120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2900487" y="2316654"/>
              <a:ext cx="34925" cy="4763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z="120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2979862" y="2316654"/>
              <a:ext cx="34925" cy="4763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z="120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3138612" y="2316654"/>
              <a:ext cx="33338" cy="4763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z="120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3217987" y="2316654"/>
              <a:ext cx="33338" cy="4763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z="120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3308475" y="2316654"/>
              <a:ext cx="28575" cy="4763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z="120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3387850" y="2316654"/>
              <a:ext cx="22225" cy="4763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z="120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6" name="Line 81"/>
            <p:cNvSpPr>
              <a:spLocks noChangeShapeType="1"/>
            </p:cNvSpPr>
            <p:nvPr/>
          </p:nvSpPr>
          <p:spPr bwMode="auto">
            <a:xfrm>
              <a:off x="7869362" y="2316654"/>
              <a:ext cx="22225" cy="4763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z="120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7" name="Line 114"/>
            <p:cNvSpPr>
              <a:spLocks noChangeShapeType="1"/>
            </p:cNvSpPr>
            <p:nvPr/>
          </p:nvSpPr>
          <p:spPr bwMode="auto">
            <a:xfrm>
              <a:off x="4672137" y="3456479"/>
              <a:ext cx="22225" cy="1588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t-IT" sz="120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8" name="Line 115"/>
            <p:cNvSpPr>
              <a:spLocks noChangeShapeType="1"/>
            </p:cNvSpPr>
            <p:nvPr/>
          </p:nvSpPr>
          <p:spPr bwMode="auto">
            <a:xfrm>
              <a:off x="4740400" y="3456479"/>
              <a:ext cx="33338" cy="1588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t-IT" sz="120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9" name="Line 116"/>
            <p:cNvSpPr>
              <a:spLocks noChangeShapeType="1"/>
            </p:cNvSpPr>
            <p:nvPr/>
          </p:nvSpPr>
          <p:spPr bwMode="auto">
            <a:xfrm>
              <a:off x="4830887" y="3456479"/>
              <a:ext cx="22225" cy="1588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t-IT" sz="120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0" name="Line 117"/>
            <p:cNvSpPr>
              <a:spLocks noChangeShapeType="1"/>
            </p:cNvSpPr>
            <p:nvPr/>
          </p:nvSpPr>
          <p:spPr bwMode="auto">
            <a:xfrm>
              <a:off x="4910262" y="3456479"/>
              <a:ext cx="22225" cy="1588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t-IT" sz="120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1" name="Line 118"/>
            <p:cNvSpPr>
              <a:spLocks noChangeShapeType="1"/>
            </p:cNvSpPr>
            <p:nvPr/>
          </p:nvSpPr>
          <p:spPr bwMode="auto">
            <a:xfrm>
              <a:off x="4989637" y="3456479"/>
              <a:ext cx="22225" cy="1588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t-IT" sz="120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2" name="Line 119"/>
            <p:cNvSpPr>
              <a:spLocks noChangeShapeType="1"/>
            </p:cNvSpPr>
            <p:nvPr/>
          </p:nvSpPr>
          <p:spPr bwMode="auto">
            <a:xfrm>
              <a:off x="5067425" y="3456479"/>
              <a:ext cx="23813" cy="1588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t-IT" sz="120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3" name="Rectangle 155"/>
            <p:cNvSpPr>
              <a:spLocks noChangeArrowheads="1"/>
            </p:cNvSpPr>
            <p:nvPr/>
          </p:nvSpPr>
          <p:spPr bwMode="auto">
            <a:xfrm>
              <a:off x="4235575" y="1918191"/>
              <a:ext cx="1166813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sz="120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4" name="Rectangle 174"/>
            <p:cNvSpPr>
              <a:spLocks noChangeArrowheads="1"/>
            </p:cNvSpPr>
            <p:nvPr/>
          </p:nvSpPr>
          <p:spPr bwMode="auto">
            <a:xfrm>
              <a:off x="1511152" y="1776358"/>
              <a:ext cx="1584175" cy="792087"/>
            </a:xfrm>
            <a:prstGeom prst="rect">
              <a:avLst/>
            </a:prstGeom>
            <a:solidFill>
              <a:srgbClr val="FF0000">
                <a:alpha val="17000"/>
              </a:srgbClr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 anchorCtr="0"/>
            <a:lstStyle/>
            <a:p>
              <a:pPr algn="ctr"/>
              <a:r>
                <a:rPr lang="it-IT" sz="1500" b="1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Problemi/ Bisogni</a:t>
              </a:r>
            </a:p>
          </p:txBody>
        </p:sp>
        <p:sp>
          <p:nvSpPr>
            <p:cNvPr id="35" name="Rectangle 239"/>
            <p:cNvSpPr>
              <a:spLocks noChangeArrowheads="1"/>
            </p:cNvSpPr>
            <p:nvPr/>
          </p:nvSpPr>
          <p:spPr bwMode="auto">
            <a:xfrm>
              <a:off x="2979862" y="5556741"/>
              <a:ext cx="1476375" cy="179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sz="120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6" name="Rectangle 269"/>
            <p:cNvSpPr>
              <a:spLocks noChangeArrowheads="1"/>
            </p:cNvSpPr>
            <p:nvPr/>
          </p:nvSpPr>
          <p:spPr bwMode="auto">
            <a:xfrm>
              <a:off x="4972175" y="5305916"/>
              <a:ext cx="1063625" cy="20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sz="120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7" name="Rectangle 270"/>
            <p:cNvSpPr>
              <a:spLocks noChangeArrowheads="1"/>
            </p:cNvSpPr>
            <p:nvPr/>
          </p:nvSpPr>
          <p:spPr bwMode="auto">
            <a:xfrm>
              <a:off x="4972175" y="5326554"/>
              <a:ext cx="628650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sz="120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9" name="Rectangle 273"/>
            <p:cNvSpPr>
              <a:spLocks noChangeArrowheads="1"/>
            </p:cNvSpPr>
            <p:nvPr/>
          </p:nvSpPr>
          <p:spPr bwMode="auto">
            <a:xfrm>
              <a:off x="5775450" y="4851891"/>
              <a:ext cx="712788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sz="120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86" name="Gruppo 85"/>
            <p:cNvGrpSpPr/>
            <p:nvPr/>
          </p:nvGrpSpPr>
          <p:grpSpPr>
            <a:xfrm>
              <a:off x="3095328" y="1743566"/>
              <a:ext cx="4456535" cy="381798"/>
              <a:chOff x="3095328" y="1743566"/>
              <a:chExt cx="4456535" cy="381798"/>
            </a:xfrm>
          </p:grpSpPr>
          <p:sp>
            <p:nvSpPr>
              <p:cNvPr id="68" name="Line 291"/>
              <p:cNvSpPr>
                <a:spLocks noChangeShapeType="1"/>
              </p:cNvSpPr>
              <p:nvPr/>
            </p:nvSpPr>
            <p:spPr bwMode="auto">
              <a:xfrm flipH="1">
                <a:off x="3095328" y="2053357"/>
                <a:ext cx="3168352" cy="7200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lg"/>
              </a:ln>
            </p:spPr>
            <p:txBody>
              <a:bodyPr wrap="none"/>
              <a:lstStyle/>
              <a:p>
                <a:endParaRPr lang="it-IT" sz="120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70" name="Rectangle 224"/>
              <p:cNvSpPr>
                <a:spLocks noChangeArrowheads="1"/>
              </p:cNvSpPr>
              <p:nvPr/>
            </p:nvSpPr>
            <p:spPr bwMode="auto">
              <a:xfrm>
                <a:off x="6318375" y="1743566"/>
                <a:ext cx="1233488" cy="365125"/>
              </a:xfrm>
              <a:prstGeom prst="rect">
                <a:avLst/>
              </a:prstGeom>
              <a:solidFill>
                <a:srgbClr val="FF0000">
                  <a:alpha val="17000"/>
                </a:srgbClr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 anchorCtr="0"/>
              <a:lstStyle/>
              <a:p>
                <a:pPr algn="ctr"/>
                <a:r>
                  <a:rPr lang="it-IT" sz="1350" b="1" dirty="0">
                    <a:solidFill>
                      <a:prstClr val="black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Impatti</a:t>
                </a:r>
              </a:p>
            </p:txBody>
          </p:sp>
        </p:grpSp>
        <p:grpSp>
          <p:nvGrpSpPr>
            <p:cNvPr id="87" name="Gruppo 86"/>
            <p:cNvGrpSpPr/>
            <p:nvPr/>
          </p:nvGrpSpPr>
          <p:grpSpPr>
            <a:xfrm>
              <a:off x="1511151" y="1926130"/>
              <a:ext cx="6040711" cy="4416928"/>
              <a:chOff x="1511151" y="1926130"/>
              <a:chExt cx="6040711" cy="4416928"/>
            </a:xfrm>
          </p:grpSpPr>
          <p:sp>
            <p:nvSpPr>
              <p:cNvPr id="66" name="Rectangle 240"/>
              <p:cNvSpPr>
                <a:spLocks noChangeArrowheads="1"/>
              </p:cNvSpPr>
              <p:nvPr/>
            </p:nvSpPr>
            <p:spPr bwMode="auto">
              <a:xfrm>
                <a:off x="2087216" y="6096837"/>
                <a:ext cx="2398092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1200" b="1" dirty="0">
                    <a:solidFill>
                      <a:srgbClr val="FF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Utilità e sostenibilità</a:t>
                </a:r>
              </a:p>
            </p:txBody>
          </p:sp>
          <p:cxnSp>
            <p:nvCxnSpPr>
              <p:cNvPr id="67" name="Connettore 4 142"/>
              <p:cNvCxnSpPr>
                <a:stCxn id="34" idx="1"/>
                <a:endCxn id="70" idx="3"/>
              </p:cNvCxnSpPr>
              <p:nvPr/>
            </p:nvCxnSpPr>
            <p:spPr>
              <a:xfrm rot="10800000" flipH="1">
                <a:off x="1511151" y="1926130"/>
                <a:ext cx="6040711" cy="246273"/>
              </a:xfrm>
              <a:prstGeom prst="bentConnector5">
                <a:avLst>
                  <a:gd name="adj1" fmla="val -14564"/>
                  <a:gd name="adj2" fmla="val -1741416"/>
                  <a:gd name="adj3" fmla="val 103784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uppo 87"/>
            <p:cNvGrpSpPr/>
            <p:nvPr/>
          </p:nvGrpSpPr>
          <p:grpSpPr>
            <a:xfrm>
              <a:off x="1907704" y="1916832"/>
              <a:ext cx="5572671" cy="3634138"/>
              <a:chOff x="1907704" y="1916832"/>
              <a:chExt cx="5572671" cy="3634138"/>
            </a:xfrm>
          </p:grpSpPr>
          <p:sp>
            <p:nvSpPr>
              <p:cNvPr id="64" name="Rectangle 271"/>
              <p:cNvSpPr>
                <a:spLocks noChangeArrowheads="1"/>
              </p:cNvSpPr>
              <p:nvPr/>
            </p:nvSpPr>
            <p:spPr bwMode="auto">
              <a:xfrm>
                <a:off x="4895528" y="5304749"/>
                <a:ext cx="970351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1200" b="1" dirty="0">
                    <a:solidFill>
                      <a:srgbClr val="FF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Efficacia</a:t>
                </a:r>
              </a:p>
            </p:txBody>
          </p:sp>
          <p:cxnSp>
            <p:nvCxnSpPr>
              <p:cNvPr id="65" name="Forma 64"/>
              <p:cNvCxnSpPr/>
              <p:nvPr/>
            </p:nvCxnSpPr>
            <p:spPr>
              <a:xfrm rot="5400000" flipH="1" flipV="1">
                <a:off x="3691279" y="133257"/>
                <a:ext cx="2005521" cy="5572671"/>
              </a:xfrm>
              <a:prstGeom prst="bentConnector4">
                <a:avLst>
                  <a:gd name="adj1" fmla="val -84494"/>
                  <a:gd name="adj2" fmla="val 124157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uppo 88"/>
            <p:cNvGrpSpPr/>
            <p:nvPr/>
          </p:nvGrpSpPr>
          <p:grpSpPr>
            <a:xfrm>
              <a:off x="3690455" y="2745453"/>
              <a:ext cx="4583353" cy="2249247"/>
              <a:chOff x="3690455" y="2745453"/>
              <a:chExt cx="4583353" cy="2249247"/>
            </a:xfrm>
          </p:grpSpPr>
          <p:sp>
            <p:nvSpPr>
              <p:cNvPr id="62" name="Rectangle 274"/>
              <p:cNvSpPr>
                <a:spLocks noChangeArrowheads="1"/>
              </p:cNvSpPr>
              <p:nvPr/>
            </p:nvSpPr>
            <p:spPr bwMode="auto">
              <a:xfrm>
                <a:off x="5775450" y="4748479"/>
                <a:ext cx="1136303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it-IT" sz="1200" b="1" dirty="0">
                    <a:solidFill>
                      <a:srgbClr val="FF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Efficienza</a:t>
                </a:r>
              </a:p>
            </p:txBody>
          </p:sp>
          <p:cxnSp>
            <p:nvCxnSpPr>
              <p:cNvPr id="63" name="Forma 62"/>
              <p:cNvCxnSpPr>
                <a:stCxn id="52" idx="2"/>
                <a:endCxn id="53" idx="3"/>
              </p:cNvCxnSpPr>
              <p:nvPr/>
            </p:nvCxnSpPr>
            <p:spPr>
              <a:xfrm rot="5400000" flipH="1" flipV="1">
                <a:off x="5388779" y="1047129"/>
                <a:ext cx="1186705" cy="4583353"/>
              </a:xfrm>
              <a:prstGeom prst="bentConnector4">
                <a:avLst>
                  <a:gd name="adj1" fmla="val -96317"/>
                  <a:gd name="adj2" fmla="val 109825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Connettore 4 43"/>
            <p:cNvCxnSpPr>
              <a:stCxn id="53" idx="0"/>
              <a:endCxn id="70" idx="2"/>
            </p:cNvCxnSpPr>
            <p:nvPr/>
          </p:nvCxnSpPr>
          <p:spPr>
            <a:xfrm rot="16200000" flipV="1">
              <a:off x="7052542" y="1991269"/>
              <a:ext cx="459755" cy="694599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" name="Gruppo 89"/>
            <p:cNvGrpSpPr/>
            <p:nvPr/>
          </p:nvGrpSpPr>
          <p:grpSpPr>
            <a:xfrm>
              <a:off x="1223120" y="2568444"/>
              <a:ext cx="7340588" cy="1384638"/>
              <a:chOff x="1223120" y="2568444"/>
              <a:chExt cx="7340588" cy="1384638"/>
            </a:xfrm>
          </p:grpSpPr>
          <p:sp>
            <p:nvSpPr>
              <p:cNvPr id="52" name="Rectangle 184"/>
              <p:cNvSpPr>
                <a:spLocks noChangeArrowheads="1"/>
              </p:cNvSpPr>
              <p:nvPr/>
            </p:nvSpPr>
            <p:spPr bwMode="auto">
              <a:xfrm>
                <a:off x="3023320" y="3576558"/>
                <a:ext cx="1334271" cy="355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 anchorCtr="0"/>
              <a:lstStyle/>
              <a:p>
                <a:pPr algn="ctr"/>
                <a:r>
                  <a:rPr lang="it-IT" sz="1350" b="1" dirty="0">
                    <a:solidFill>
                      <a:prstClr val="black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Risorse</a:t>
                </a:r>
              </a:p>
            </p:txBody>
          </p:sp>
          <p:sp>
            <p:nvSpPr>
              <p:cNvPr id="53" name="Rectangle 194"/>
              <p:cNvSpPr>
                <a:spLocks noChangeArrowheads="1"/>
              </p:cNvSpPr>
              <p:nvPr/>
            </p:nvSpPr>
            <p:spPr bwMode="auto">
              <a:xfrm>
                <a:off x="6985627" y="2568446"/>
                <a:ext cx="1288182" cy="35401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 anchorCtr="0"/>
              <a:lstStyle/>
              <a:p>
                <a:pPr algn="ctr"/>
                <a:r>
                  <a:rPr lang="it-IT" sz="1350" b="1" dirty="0">
                    <a:solidFill>
                      <a:prstClr val="black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Risultati</a:t>
                </a:r>
              </a:p>
            </p:txBody>
          </p:sp>
          <p:sp>
            <p:nvSpPr>
              <p:cNvPr id="54" name="Rectangle 204"/>
              <p:cNvSpPr>
                <a:spLocks noChangeArrowheads="1"/>
              </p:cNvSpPr>
              <p:nvPr/>
            </p:nvSpPr>
            <p:spPr bwMode="auto">
              <a:xfrm>
                <a:off x="6695728" y="3554619"/>
                <a:ext cx="1867980" cy="39846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 anchorCtr="0"/>
              <a:lstStyle/>
              <a:p>
                <a:pPr algn="ctr"/>
                <a:r>
                  <a:rPr lang="it-IT" sz="1350" b="1" dirty="0">
                    <a:solidFill>
                      <a:prstClr val="black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Realizzazioni</a:t>
                </a:r>
              </a:p>
            </p:txBody>
          </p:sp>
          <p:sp>
            <p:nvSpPr>
              <p:cNvPr id="55" name="Rectangle 214"/>
              <p:cNvSpPr>
                <a:spLocks noChangeArrowheads="1"/>
              </p:cNvSpPr>
              <p:nvPr/>
            </p:nvSpPr>
            <p:spPr bwMode="auto">
              <a:xfrm>
                <a:off x="1223120" y="3576050"/>
                <a:ext cx="1512143" cy="355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 anchorCtr="0"/>
              <a:lstStyle/>
              <a:p>
                <a:pPr algn="ctr"/>
                <a:r>
                  <a:rPr lang="it-IT" sz="1350" b="1" dirty="0">
                    <a:solidFill>
                      <a:prstClr val="black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Obiettivi</a:t>
                </a:r>
              </a:p>
            </p:txBody>
          </p:sp>
          <p:sp>
            <p:nvSpPr>
              <p:cNvPr id="56" name="Rectangle 261"/>
              <p:cNvSpPr>
                <a:spLocks noChangeArrowheads="1"/>
              </p:cNvSpPr>
              <p:nvPr/>
            </p:nvSpPr>
            <p:spPr bwMode="auto">
              <a:xfrm>
                <a:off x="4607496" y="3576050"/>
                <a:ext cx="1601125" cy="355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 anchorCtr="0"/>
              <a:lstStyle/>
              <a:p>
                <a:pPr algn="ctr"/>
                <a:r>
                  <a:rPr lang="it-IT" sz="1350" b="1" dirty="0">
                    <a:solidFill>
                      <a:prstClr val="black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Operazioni</a:t>
                </a:r>
              </a:p>
            </p:txBody>
          </p:sp>
          <p:cxnSp>
            <p:nvCxnSpPr>
              <p:cNvPr id="57" name="Connettore 4 56"/>
              <p:cNvCxnSpPr>
                <a:stCxn id="34" idx="2"/>
                <a:endCxn id="55" idx="0"/>
              </p:cNvCxnSpPr>
              <p:nvPr/>
            </p:nvCxnSpPr>
            <p:spPr>
              <a:xfrm rot="5400000">
                <a:off x="1637414" y="2910223"/>
                <a:ext cx="1007605" cy="324048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ttore 4 57"/>
              <p:cNvCxnSpPr>
                <a:stCxn id="55" idx="3"/>
                <a:endCxn id="52" idx="1"/>
              </p:cNvCxnSpPr>
              <p:nvPr/>
            </p:nvCxnSpPr>
            <p:spPr>
              <a:xfrm>
                <a:off x="2735263" y="3753850"/>
                <a:ext cx="288057" cy="508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ttore 4 58"/>
              <p:cNvCxnSpPr>
                <a:stCxn id="52" idx="3"/>
                <a:endCxn id="56" idx="1"/>
              </p:cNvCxnSpPr>
              <p:nvPr/>
            </p:nvCxnSpPr>
            <p:spPr>
              <a:xfrm flipV="1">
                <a:off x="4357591" y="3753850"/>
                <a:ext cx="249905" cy="508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ttore 4 59"/>
              <p:cNvCxnSpPr>
                <a:stCxn id="54" idx="0"/>
                <a:endCxn id="53" idx="2"/>
              </p:cNvCxnSpPr>
              <p:nvPr/>
            </p:nvCxnSpPr>
            <p:spPr>
              <a:xfrm rot="5400000" flipH="1" flipV="1">
                <a:off x="7313638" y="3238539"/>
                <a:ext cx="632160" cy="1588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ttore 4 60"/>
              <p:cNvCxnSpPr>
                <a:stCxn id="56" idx="3"/>
                <a:endCxn id="54" idx="1"/>
              </p:cNvCxnSpPr>
              <p:nvPr/>
            </p:nvCxnSpPr>
            <p:spPr>
              <a:xfrm>
                <a:off x="6208621" y="3753850"/>
                <a:ext cx="487107" cy="1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uppo 90"/>
            <p:cNvGrpSpPr/>
            <p:nvPr/>
          </p:nvGrpSpPr>
          <p:grpSpPr>
            <a:xfrm>
              <a:off x="2879304" y="4008606"/>
              <a:ext cx="3240360" cy="708467"/>
              <a:chOff x="2879304" y="4008606"/>
              <a:chExt cx="3240360" cy="708467"/>
            </a:xfrm>
          </p:grpSpPr>
          <p:sp>
            <p:nvSpPr>
              <p:cNvPr id="50" name="Rectangle 277"/>
              <p:cNvSpPr>
                <a:spLocks noChangeArrowheads="1"/>
              </p:cNvSpPr>
              <p:nvPr/>
            </p:nvSpPr>
            <p:spPr bwMode="auto">
              <a:xfrm>
                <a:off x="4175448" y="4224630"/>
                <a:ext cx="1080120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it-IT" sz="1200" b="1" dirty="0">
                    <a:solidFill>
                      <a:srgbClr val="FF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Coerenza </a:t>
                </a:r>
              </a:p>
              <a:p>
                <a:pPr algn="ctr"/>
                <a:r>
                  <a:rPr lang="it-IT" sz="1200" b="1" dirty="0">
                    <a:solidFill>
                      <a:srgbClr val="FF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interna</a:t>
                </a:r>
              </a:p>
            </p:txBody>
          </p:sp>
          <p:sp>
            <p:nvSpPr>
              <p:cNvPr id="51" name="Parentesi graffa chiusa 50"/>
              <p:cNvSpPr/>
              <p:nvPr/>
            </p:nvSpPr>
            <p:spPr>
              <a:xfrm rot="5400000">
                <a:off x="4355468" y="2532442"/>
                <a:ext cx="288032" cy="3240360"/>
              </a:xfrm>
              <a:prstGeom prst="rightBrace">
                <a:avLst>
                  <a:gd name="adj1" fmla="val 0"/>
                  <a:gd name="adj2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 sz="120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</p:grpSp>
      <p:grpSp>
        <p:nvGrpSpPr>
          <p:cNvPr id="85" name="Gruppo 84"/>
          <p:cNvGrpSpPr/>
          <p:nvPr/>
        </p:nvGrpSpPr>
        <p:grpSpPr>
          <a:xfrm>
            <a:off x="4058562" y="2559288"/>
            <a:ext cx="1188132" cy="870630"/>
            <a:chOff x="3707904" y="2132856"/>
            <a:chExt cx="1584176" cy="1160840"/>
          </a:xfrm>
        </p:grpSpPr>
        <p:sp>
          <p:nvSpPr>
            <p:cNvPr id="48" name="Rettangolo 47"/>
            <p:cNvSpPr/>
            <p:nvPr/>
          </p:nvSpPr>
          <p:spPr>
            <a:xfrm>
              <a:off x="3851920" y="2431921"/>
              <a:ext cx="1296144" cy="861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200" b="1" dirty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Coerenza </a:t>
              </a:r>
            </a:p>
            <a:p>
              <a:pPr algn="ctr"/>
              <a:r>
                <a:rPr lang="it-IT" sz="1200" b="1" dirty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esterna</a:t>
              </a:r>
            </a:p>
          </p:txBody>
        </p:sp>
        <p:sp>
          <p:nvSpPr>
            <p:cNvPr id="49" name="Parentesi graffa chiusa 48"/>
            <p:cNvSpPr/>
            <p:nvPr/>
          </p:nvSpPr>
          <p:spPr>
            <a:xfrm rot="16200000">
              <a:off x="4139952" y="1700808"/>
              <a:ext cx="720080" cy="1584176"/>
            </a:xfrm>
            <a:prstGeom prst="rightBrace">
              <a:avLst>
                <a:gd name="adj1" fmla="val 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84" name="Gruppo 83"/>
          <p:cNvGrpSpPr/>
          <p:nvPr/>
        </p:nvGrpSpPr>
        <p:grpSpPr>
          <a:xfrm>
            <a:off x="1466274" y="2937328"/>
            <a:ext cx="6426714" cy="1080120"/>
            <a:chOff x="251520" y="3068960"/>
            <a:chExt cx="8568952" cy="1152128"/>
          </a:xfrm>
        </p:grpSpPr>
        <p:sp>
          <p:nvSpPr>
            <p:cNvPr id="81" name="Rettangolo arrotondato 80"/>
            <p:cNvSpPr/>
            <p:nvPr/>
          </p:nvSpPr>
          <p:spPr>
            <a:xfrm>
              <a:off x="251520" y="3068960"/>
              <a:ext cx="8568952" cy="115212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2" name="Rectangle 158"/>
            <p:cNvSpPr>
              <a:spLocks noChangeArrowheads="1"/>
            </p:cNvSpPr>
            <p:nvPr/>
          </p:nvSpPr>
          <p:spPr bwMode="auto">
            <a:xfrm>
              <a:off x="393667" y="3140969"/>
              <a:ext cx="1521784" cy="196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it-IT" sz="1200" b="1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PROGRAMMA</a:t>
              </a:r>
            </a:p>
          </p:txBody>
        </p:sp>
      </p:grpSp>
      <p:pic>
        <p:nvPicPr>
          <p:cNvPr id="72" name="Immagine 71">
            <a:extLst>
              <a:ext uri="{FF2B5EF4-FFF2-40B4-BE49-F238E27FC236}">
                <a16:creationId xmlns:a16="http://schemas.microsoft.com/office/drawing/2014/main" id="{02354A90-1AE6-4B14-AE1D-5A54C0B52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5427594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37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/>
              <a:t>Input, output e </a:t>
            </a:r>
            <a:r>
              <a:rPr lang="it-IT" sz="2100" dirty="0"/>
              <a:t>risultati </a:t>
            </a:r>
            <a:br>
              <a:rPr lang="it-IT" sz="2100" dirty="0"/>
            </a:br>
            <a:r>
              <a:rPr lang="it-IT" sz="2100" dirty="0"/>
              <a:t>(DG REGIO 2014-2020)</a:t>
            </a:r>
            <a:endParaRPr 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7694" y="2015115"/>
            <a:ext cx="5508612" cy="353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6D378CD-329A-4113-9A87-0AA48E4CD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400" y="5427594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76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 idx="4294967295"/>
          </p:nvPr>
        </p:nvSpPr>
        <p:spPr>
          <a:xfrm>
            <a:off x="1657350" y="2239735"/>
            <a:ext cx="5829300" cy="2341111"/>
          </a:xfrm>
          <a:ln>
            <a:noFill/>
          </a:ln>
        </p:spPr>
        <p:txBody>
          <a:bodyPr/>
          <a:lstStyle/>
          <a:p>
            <a:r>
              <a:rPr lang="en-GB" b="0" dirty="0" err="1">
                <a:solidFill>
                  <a:srgbClr val="FF0000"/>
                </a:solidFill>
              </a:rPr>
              <a:t>Parte</a:t>
            </a:r>
            <a:r>
              <a:rPr lang="en-GB" b="0" dirty="0">
                <a:solidFill>
                  <a:srgbClr val="FF0000"/>
                </a:solidFill>
              </a:rPr>
              <a:t> prima</a:t>
            </a:r>
            <a:br>
              <a:rPr lang="en-GB" dirty="0">
                <a:solidFill>
                  <a:srgbClr val="FF0000"/>
                </a:solidFill>
              </a:rPr>
            </a:br>
            <a:br>
              <a:rPr lang="en-GB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Le finalità della valutazione e i diversi tipi di valutazione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8248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/>
              <a:t>Descrizione a grafo </a:t>
            </a:r>
            <a:br>
              <a:rPr lang="it-IT" sz="2400" dirty="0"/>
            </a:br>
            <a:r>
              <a:rPr lang="it-IT" sz="2400" dirty="0"/>
              <a:t>(pipeline </a:t>
            </a:r>
            <a:r>
              <a:rPr lang="it-IT" sz="2400" dirty="0" err="1"/>
              <a:t>model</a:t>
            </a:r>
            <a:r>
              <a:rPr lang="it-IT" sz="2400" dirty="0"/>
              <a:t>)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Tijdelijke aanduiding voor inhoud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1701" y="1948947"/>
            <a:ext cx="5164222" cy="369429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BC2B39B-8F53-4D26-B5B3-5BFC31CA8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400" y="5427594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371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Gerarchia degli obiettivi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3658" y="2024845"/>
            <a:ext cx="6102437" cy="39163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BEC57D0-3C5D-4A34-858C-4524D6FC2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400" y="5427594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300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Gerarchia degli obiettivi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http://www.betterevaluation.org/sites/default/files/outcomes_hierarch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3718" y="2132857"/>
            <a:ext cx="5022558" cy="3530710"/>
          </a:xfrm>
          <a:prstGeom prst="rect">
            <a:avLst/>
          </a:prstGeom>
          <a:noFill/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D98225E-6FBC-4DC7-9CA0-7CC6AF67F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400" y="5427594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60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Matrice “realista”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4294967295"/>
          </p:nvPr>
        </p:nvGraphicFramePr>
        <p:xfrm>
          <a:off x="598715" y="2601687"/>
          <a:ext cx="8229600" cy="3024336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751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Contesto</a:t>
                      </a:r>
                    </a:p>
                  </a:txBody>
                  <a:tcPr marL="62204" marR="62204" marT="31102" marB="311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Meccanismo</a:t>
                      </a:r>
                    </a:p>
                  </a:txBody>
                  <a:tcPr marL="62204" marR="62204" marT="31102" marB="311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Risultato</a:t>
                      </a:r>
                    </a:p>
                  </a:txBody>
                  <a:tcPr marL="62204" marR="62204" marT="31102" marB="3110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6629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Conscientious students with strong literacy skills but no prior computer experience</a:t>
                      </a:r>
                    </a:p>
                  </a:txBody>
                  <a:tcPr marL="62204" marR="62204" marT="31102" marB="3110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Skill</a:t>
                      </a:r>
                      <a:r>
                        <a:rPr lang="it-IT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it-IT" sz="120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development</a:t>
                      </a:r>
                      <a:endParaRPr lang="it-IT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2204" marR="62204" marT="31102" marB="3110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Achieve a threshold level of computer skills that makes it possible to start an internship</a:t>
                      </a:r>
                    </a:p>
                  </a:txBody>
                  <a:tcPr marL="62204" marR="62204" marT="31102" marB="3110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478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Students with literacy and numeracy problems and poor behaviour</a:t>
                      </a:r>
                    </a:p>
                  </a:txBody>
                  <a:tcPr marL="62204" marR="62204" marT="31102" marB="3110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Skill development does not occur</a:t>
                      </a:r>
                    </a:p>
                  </a:txBody>
                  <a:tcPr marL="62204" marR="62204" marT="31102" marB="3110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Do not achieve a threshold levels of computer skills</a:t>
                      </a:r>
                    </a:p>
                  </a:txBody>
                  <a:tcPr marL="62204" marR="62204" marT="31102" marB="3110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5478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Students with existing computer experience, skills and confidence</a:t>
                      </a:r>
                    </a:p>
                  </a:txBody>
                  <a:tcPr marL="62204" marR="62204" marT="31102" marB="3110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Skill development does not occur.</a:t>
                      </a:r>
                    </a:p>
                  </a:txBody>
                  <a:tcPr marL="62204" marR="62204" marT="31102" marB="3110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 change to level of skills</a:t>
                      </a:r>
                    </a:p>
                  </a:txBody>
                  <a:tcPr marL="62204" marR="62204" marT="31102" marB="3110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ttangolo 6"/>
          <p:cNvSpPr/>
          <p:nvPr/>
        </p:nvSpPr>
        <p:spPr>
          <a:xfrm>
            <a:off x="1331640" y="2024845"/>
            <a:ext cx="6534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 concentra su un anello della catena causale e identifica i meccanismi interessati a produrre quel risultato e i contesti nei quali essi operano</a:t>
            </a:r>
          </a:p>
        </p:txBody>
      </p:sp>
    </p:spTree>
    <p:extLst>
      <p:ext uri="{BB962C8B-B14F-4D97-AF65-F5344CB8AC3E}">
        <p14:creationId xmlns:p14="http://schemas.microsoft.com/office/powerpoint/2010/main" val="451926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1385646" y="2078850"/>
            <a:ext cx="6426714" cy="31863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5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CONTESTO ISTITUZIONALE, SOCIALE ED ECONOMICO</a:t>
            </a:r>
          </a:p>
          <a:p>
            <a:pPr algn="ctr"/>
            <a:endParaRPr lang="it-IT" sz="135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it-IT" sz="135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it-IT" sz="135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it-IT" sz="135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it-IT" sz="135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it-IT" sz="135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it-IT" sz="135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it-IT" sz="135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it-IT" sz="135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it-IT" sz="135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it-IT" sz="135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it-IT" sz="135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it-IT" sz="135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547664" y="2510898"/>
            <a:ext cx="4050450" cy="21602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50" dirty="0">
                <a:solidFill>
                  <a:prstClr val="black"/>
                </a:solidFill>
              </a:rPr>
              <a:t>CONTESTO DEL PROGRAMMA</a:t>
            </a:r>
          </a:p>
          <a:p>
            <a:pPr algn="ctr"/>
            <a:endParaRPr lang="it-IT" sz="1350" dirty="0">
              <a:solidFill>
                <a:prstClr val="black"/>
              </a:solidFill>
            </a:endParaRPr>
          </a:p>
          <a:p>
            <a:pPr algn="ctr"/>
            <a:endParaRPr lang="it-IT" sz="1350" dirty="0">
              <a:solidFill>
                <a:prstClr val="black"/>
              </a:solidFill>
            </a:endParaRPr>
          </a:p>
          <a:p>
            <a:pPr algn="ctr"/>
            <a:endParaRPr lang="it-IT" sz="1350" dirty="0">
              <a:solidFill>
                <a:prstClr val="black"/>
              </a:solidFill>
            </a:endParaRPr>
          </a:p>
          <a:p>
            <a:pPr algn="ctr"/>
            <a:endParaRPr lang="it-IT" sz="1350" dirty="0">
              <a:solidFill>
                <a:prstClr val="black"/>
              </a:solidFill>
            </a:endParaRPr>
          </a:p>
          <a:p>
            <a:pPr algn="ctr"/>
            <a:endParaRPr lang="it-IT" sz="1350" dirty="0">
              <a:solidFill>
                <a:prstClr val="black"/>
              </a:solidFill>
            </a:endParaRPr>
          </a:p>
          <a:p>
            <a:pPr algn="ctr"/>
            <a:endParaRPr lang="it-IT" sz="1350" dirty="0">
              <a:solidFill>
                <a:prstClr val="black"/>
              </a:solidFill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La visione realista</a:t>
            </a:r>
            <a:br>
              <a:rPr lang="it-IT" dirty="0"/>
            </a:br>
            <a:r>
              <a:rPr lang="it-IT" sz="1800" dirty="0"/>
              <a:t>(</a:t>
            </a:r>
            <a:r>
              <a:rPr lang="it-IT" sz="1800" dirty="0" err="1"/>
              <a:t>CMO=</a:t>
            </a:r>
            <a:r>
              <a:rPr lang="it-IT" sz="1800" dirty="0"/>
              <a:t> </a:t>
            </a:r>
            <a:r>
              <a:rPr lang="it-IT" sz="1800" dirty="0" err="1"/>
              <a:t>context</a:t>
            </a:r>
            <a:r>
              <a:rPr lang="it-IT" sz="1800" dirty="0"/>
              <a:t> </a:t>
            </a:r>
            <a:r>
              <a:rPr lang="it-IT" sz="1800" dirty="0">
                <a:sym typeface="Wingdings" pitchFamily="2" charset="2"/>
              </a:rPr>
              <a:t></a:t>
            </a:r>
            <a:r>
              <a:rPr lang="it-IT" sz="1800" dirty="0"/>
              <a:t> </a:t>
            </a:r>
            <a:r>
              <a:rPr lang="it-IT" sz="1800" dirty="0" err="1"/>
              <a:t>mechanisms</a:t>
            </a:r>
            <a:r>
              <a:rPr lang="it-IT" sz="1800" dirty="0"/>
              <a:t> </a:t>
            </a:r>
            <a:r>
              <a:rPr lang="it-IT" sz="1800" dirty="0">
                <a:sym typeface="Wingdings" pitchFamily="2" charset="2"/>
              </a:rPr>
              <a:t> </a:t>
            </a:r>
            <a:r>
              <a:rPr lang="it-IT" sz="1800" dirty="0" err="1"/>
              <a:t>outcome</a:t>
            </a:r>
            <a:r>
              <a:rPr lang="it-IT" sz="1800" dirty="0"/>
              <a:t>)</a:t>
            </a:r>
          </a:p>
        </p:txBody>
      </p:sp>
      <p:grpSp>
        <p:nvGrpSpPr>
          <p:cNvPr id="2" name="Gruppo 9"/>
          <p:cNvGrpSpPr/>
          <p:nvPr/>
        </p:nvGrpSpPr>
        <p:grpSpPr>
          <a:xfrm>
            <a:off x="1763688" y="3374994"/>
            <a:ext cx="5778642" cy="756084"/>
            <a:chOff x="827584" y="3320988"/>
            <a:chExt cx="7704856" cy="1008112"/>
          </a:xfrm>
        </p:grpSpPr>
        <p:sp>
          <p:nvSpPr>
            <p:cNvPr id="5" name="Rettangolo arrotondato 4"/>
            <p:cNvSpPr/>
            <p:nvPr/>
          </p:nvSpPr>
          <p:spPr>
            <a:xfrm>
              <a:off x="827584" y="3320988"/>
              <a:ext cx="2232248" cy="100811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350" dirty="0">
                  <a:solidFill>
                    <a:prstClr val="black"/>
                  </a:solidFill>
                </a:rPr>
                <a:t>INPUT</a:t>
              </a:r>
            </a:p>
          </p:txBody>
        </p:sp>
        <p:sp>
          <p:nvSpPr>
            <p:cNvPr id="6" name="Rettangolo arrotondato 5"/>
            <p:cNvSpPr/>
            <p:nvPr/>
          </p:nvSpPr>
          <p:spPr>
            <a:xfrm>
              <a:off x="3491880" y="3320988"/>
              <a:ext cx="2232248" cy="100811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350" dirty="0">
                  <a:solidFill>
                    <a:prstClr val="black"/>
                  </a:solidFill>
                </a:rPr>
                <a:t>REALIZZAZIONE</a:t>
              </a:r>
            </a:p>
          </p:txBody>
        </p:sp>
        <p:sp>
          <p:nvSpPr>
            <p:cNvPr id="7" name="Rettangolo arrotondato 6"/>
            <p:cNvSpPr/>
            <p:nvPr/>
          </p:nvSpPr>
          <p:spPr>
            <a:xfrm>
              <a:off x="6300192" y="3320988"/>
              <a:ext cx="2232248" cy="100811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350" dirty="0">
                  <a:solidFill>
                    <a:prstClr val="black"/>
                  </a:solidFill>
                </a:rPr>
                <a:t>EFFETTO</a:t>
              </a:r>
            </a:p>
            <a:p>
              <a:pPr algn="ctr"/>
              <a:r>
                <a:rPr lang="it-IT" sz="1350" dirty="0">
                  <a:solidFill>
                    <a:prstClr val="black"/>
                  </a:solidFill>
                </a:rPr>
                <a:t>ATTESO</a:t>
              </a:r>
            </a:p>
          </p:txBody>
        </p:sp>
        <p:sp>
          <p:nvSpPr>
            <p:cNvPr id="8" name="Freccia a destra 7"/>
            <p:cNvSpPr/>
            <p:nvPr/>
          </p:nvSpPr>
          <p:spPr>
            <a:xfrm>
              <a:off x="3203848" y="3645024"/>
              <a:ext cx="216024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it-IT" sz="1350" dirty="0">
                <a:solidFill>
                  <a:prstClr val="white"/>
                </a:solidFill>
              </a:endParaRPr>
            </a:p>
          </p:txBody>
        </p:sp>
        <p:sp>
          <p:nvSpPr>
            <p:cNvPr id="9" name="Freccia a destra 8"/>
            <p:cNvSpPr/>
            <p:nvPr/>
          </p:nvSpPr>
          <p:spPr>
            <a:xfrm>
              <a:off x="5868144" y="3645024"/>
              <a:ext cx="216024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>
                <a:solidFill>
                  <a:prstClr val="white"/>
                </a:solidFill>
              </a:endParaRPr>
            </a:p>
          </p:txBody>
        </p:sp>
      </p:grpSp>
      <p:cxnSp>
        <p:nvCxnSpPr>
          <p:cNvPr id="14" name="Connettore 4 13"/>
          <p:cNvCxnSpPr/>
          <p:nvPr/>
        </p:nvCxnSpPr>
        <p:spPr>
          <a:xfrm>
            <a:off x="3977934" y="2402886"/>
            <a:ext cx="685800" cy="685800"/>
          </a:xfrm>
          <a:prstGeom prst="bentConnector3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o 16"/>
          <p:cNvGrpSpPr/>
          <p:nvPr/>
        </p:nvGrpSpPr>
        <p:grpSpPr>
          <a:xfrm>
            <a:off x="3815916" y="4239090"/>
            <a:ext cx="1674186" cy="918102"/>
            <a:chOff x="3563888" y="4509120"/>
            <a:chExt cx="2232248" cy="1368152"/>
          </a:xfrm>
        </p:grpSpPr>
        <p:sp>
          <p:nvSpPr>
            <p:cNvPr id="15" name="Rettangolo arrotondato 14"/>
            <p:cNvSpPr/>
            <p:nvPr/>
          </p:nvSpPr>
          <p:spPr>
            <a:xfrm>
              <a:off x="3563888" y="4869160"/>
              <a:ext cx="2232248" cy="100811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350" dirty="0">
                  <a:solidFill>
                    <a:prstClr val="black"/>
                  </a:solidFill>
                </a:rPr>
                <a:t>EFFETTO</a:t>
              </a:r>
            </a:p>
            <a:p>
              <a:pPr algn="ctr"/>
              <a:r>
                <a:rPr lang="it-IT" sz="1350" dirty="0">
                  <a:solidFill>
                    <a:prstClr val="black"/>
                  </a:solidFill>
                </a:rPr>
                <a:t>INATTESO</a:t>
              </a:r>
            </a:p>
          </p:txBody>
        </p:sp>
        <p:sp>
          <p:nvSpPr>
            <p:cNvPr id="16" name="Freccia in giù 15"/>
            <p:cNvSpPr/>
            <p:nvPr/>
          </p:nvSpPr>
          <p:spPr>
            <a:xfrm>
              <a:off x="4427984" y="4509120"/>
              <a:ext cx="360040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Gruppo 23"/>
          <p:cNvGrpSpPr/>
          <p:nvPr/>
        </p:nvGrpSpPr>
        <p:grpSpPr>
          <a:xfrm>
            <a:off x="3545887" y="3753035"/>
            <a:ext cx="3911651" cy="1579677"/>
            <a:chOff x="3203848" y="3861048"/>
            <a:chExt cx="5215535" cy="2106236"/>
          </a:xfrm>
        </p:grpSpPr>
        <p:cxnSp>
          <p:nvCxnSpPr>
            <p:cNvPr id="18" name="Connettore 2 17"/>
            <p:cNvCxnSpPr>
              <a:stCxn id="8" idx="1"/>
            </p:cNvCxnSpPr>
            <p:nvPr/>
          </p:nvCxnSpPr>
          <p:spPr>
            <a:xfrm>
              <a:off x="3203848" y="3861048"/>
              <a:ext cx="3600400" cy="1224136"/>
            </a:xfrm>
            <a:prstGeom prst="straightConnector1">
              <a:avLst/>
            </a:prstGeom>
            <a:ln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>
              <a:stCxn id="9" idx="1"/>
            </p:cNvCxnSpPr>
            <p:nvPr/>
          </p:nvCxnSpPr>
          <p:spPr>
            <a:xfrm>
              <a:off x="5868144" y="3861048"/>
              <a:ext cx="936104" cy="1224136"/>
            </a:xfrm>
            <a:prstGeom prst="line">
              <a:avLst/>
            </a:prstGeom>
            <a:ln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/>
            <p:cNvCxnSpPr>
              <a:stCxn id="16" idx="0"/>
            </p:cNvCxnSpPr>
            <p:nvPr/>
          </p:nvCxnSpPr>
          <p:spPr>
            <a:xfrm>
              <a:off x="4608004" y="4509120"/>
              <a:ext cx="2196244" cy="576064"/>
            </a:xfrm>
            <a:prstGeom prst="line">
              <a:avLst/>
            </a:prstGeom>
            <a:ln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asellaDiTesto 22"/>
            <p:cNvSpPr txBox="1"/>
            <p:nvPr/>
          </p:nvSpPr>
          <p:spPr>
            <a:xfrm>
              <a:off x="6228184" y="5013176"/>
              <a:ext cx="2191199" cy="954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350" b="1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Meccanismi</a:t>
              </a:r>
            </a:p>
            <a:p>
              <a:r>
                <a:rPr lang="it-IT" sz="135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(da esplicitare e </a:t>
              </a:r>
            </a:p>
            <a:p>
              <a:r>
                <a:rPr lang="it-IT" sz="135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verificare)</a:t>
              </a:r>
            </a:p>
          </p:txBody>
        </p:sp>
      </p:grpSp>
      <p:pic>
        <p:nvPicPr>
          <p:cNvPr id="21" name="Immagine 20">
            <a:extLst>
              <a:ext uri="{FF2B5EF4-FFF2-40B4-BE49-F238E27FC236}">
                <a16:creationId xmlns:a16="http://schemas.microsoft.com/office/drawing/2014/main" id="{4BE8CD5B-59F5-4D22-8574-A91BC721F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5427594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0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Logical</a:t>
            </a:r>
            <a:r>
              <a:rPr lang="it-IT" dirty="0"/>
              <a:t> </a:t>
            </a:r>
            <a:r>
              <a:rPr lang="it-IT" dirty="0" err="1"/>
              <a:t>framework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Group 2"/>
          <p:cNvGraphicFramePr>
            <a:graphicFrameLocks noGrp="1"/>
          </p:cNvGraphicFramePr>
          <p:nvPr/>
        </p:nvGraphicFramePr>
        <p:xfrm>
          <a:off x="1493658" y="2078851"/>
          <a:ext cx="6048377" cy="3609886"/>
        </p:xfrm>
        <a:graphic>
          <a:graphicData uri="http://schemas.openxmlformats.org/drawingml/2006/table">
            <a:tbl>
              <a:tblPr/>
              <a:tblGrid>
                <a:gridCol w="756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2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8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8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0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it-IT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7500" marR="67500" marT="40770" marB="35100"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Logica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programma</a:t>
                      </a:r>
                    </a:p>
                  </a:txBody>
                  <a:tcPr marL="67500" marR="67500" marT="41715" marB="351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Indicatori verificabili</a:t>
                      </a:r>
                    </a:p>
                  </a:txBody>
                  <a:tcPr marL="67500" marR="67500" marT="41715" marB="351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Fonti delle verifiche</a:t>
                      </a:r>
                    </a:p>
                  </a:txBody>
                  <a:tcPr marL="67500" marR="67500" marT="41715" marB="351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Ipotesi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it-IT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7500" marR="67500" marT="41715" marB="351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2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Obiettivi generali </a:t>
                      </a:r>
                    </a:p>
                  </a:txBody>
                  <a:tcPr marL="67500" marR="67500" marT="41715" marB="35100"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Obiettivi generali del programma</a:t>
                      </a:r>
                    </a:p>
                  </a:txBody>
                  <a:tcPr marL="67500" marR="67500" marT="40770" marB="351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(descrizione operativa dell’obiettivo generale e dei risultati in termini quantitativi e qualitativi e con l’indicazione dei tempi e dei luoghi relativi)</a:t>
                      </a:r>
                      <a:r>
                        <a:rPr kumimoji="0" 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</a:txBody>
                  <a:tcPr marL="67500" marR="67500" marT="40770" marB="351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(dove e in che forma sono le informazioni sui risultati– indicatori, enti responsabili per la loro raccolta)</a:t>
                      </a:r>
                    </a:p>
                  </a:txBody>
                  <a:tcPr marL="67500" marR="67500" marT="40770" marB="351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9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(fattori esterni fuori del controllo del programma, ma cruciali per la  sua realizzazione e per la sua sostenibilità)</a:t>
                      </a:r>
                    </a:p>
                  </a:txBody>
                  <a:tcPr marL="67500" marR="67500" marT="40770" marB="351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51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Obiettivi specifici </a:t>
                      </a:r>
                    </a:p>
                  </a:txBody>
                  <a:tcPr marL="67500" marR="67500" marT="41715" marB="35100"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Gli obiettivi degli interventi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Benefici sostenibili per i target </a:t>
                      </a:r>
                      <a:r>
                        <a:rPr kumimoji="0" lang="it-IT" sz="9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group</a:t>
                      </a:r>
                      <a:r>
                        <a:rPr kumimoji="0" 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</a:txBody>
                  <a:tcPr marL="67500" marR="67500" marT="40770" marB="351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738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Risultati </a:t>
                      </a:r>
                    </a:p>
                  </a:txBody>
                  <a:tcPr marL="67500" marR="67500" marT="41715" marB="35100"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“Prodotti” delle attività intraprese, la combinazione dei quali permette raggiungere gli obiettivi</a:t>
                      </a:r>
                    </a:p>
                  </a:txBody>
                  <a:tcPr marL="67500" marR="67500" marT="40770" marB="351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31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Attività </a:t>
                      </a:r>
                    </a:p>
                  </a:txBody>
                  <a:tcPr marL="67500" marR="67500" marT="41715" marB="35100"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Le attività per conseguire i risultati.</a:t>
                      </a:r>
                      <a:r>
                        <a:rPr kumimoji="0" 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</a:txBody>
                  <a:tcPr marL="67500" marR="67500" marT="40770" marB="351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Mezzi</a:t>
                      </a:r>
                      <a:r>
                        <a:rPr kumimoji="0" 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it-IT" sz="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(input fisici e non necessari per realizzare le attività)</a:t>
                      </a:r>
                      <a:r>
                        <a:rPr kumimoji="0" 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</a:txBody>
                  <a:tcPr marL="67500" marR="67500" marT="40770" marB="351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Costi </a:t>
                      </a:r>
                      <a:r>
                        <a:rPr kumimoji="0" lang="it-IT" sz="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(risorse e fonti di finanziamento)</a:t>
                      </a:r>
                      <a:r>
                        <a:rPr kumimoji="0" 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</a:txBody>
                  <a:tcPr marL="67500" marR="67500" marT="40770" marB="351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55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it-IT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7500" marR="67500" marT="40770" marB="35100" anchor="ctr" horzOverflow="overflow">
                    <a:lnL>
                      <a:noFill/>
                    </a:lnL>
                    <a:lnR>
                      <a:noFill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it-I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7500" marR="67500" marT="40770" marB="35100" anchor="ctr" horzOverflow="overflow">
                    <a:lnL>
                      <a:noFill/>
                    </a:lnL>
                    <a:lnR>
                      <a:noFill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it-IT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7500" marR="67500" marT="40770" marB="35100" anchor="ctr" horzOverflow="overflow">
                    <a:lnL>
                      <a:noFill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Precondizioni</a:t>
                      </a:r>
                      <a:r>
                        <a:rPr kumimoji="0" 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it-IT" sz="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(condizioni che devono essere soddisfatte prima che </a:t>
                      </a:r>
                      <a:r>
                        <a:rPr kumimoji="0" lang="it-IT" sz="9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iniziono</a:t>
                      </a:r>
                      <a:r>
                        <a:rPr kumimoji="0" lang="it-IT" sz="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le attività – p.e. consenso locale)</a:t>
                      </a:r>
                      <a:r>
                        <a:rPr kumimoji="0" 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</a:txBody>
                  <a:tcPr marL="67500" marR="67500" marT="40770" marB="35100"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vale 6"/>
          <p:cNvSpPr/>
          <p:nvPr/>
        </p:nvSpPr>
        <p:spPr>
          <a:xfrm>
            <a:off x="6570222" y="1970838"/>
            <a:ext cx="1026114" cy="2700300"/>
          </a:xfrm>
          <a:prstGeom prst="ellipse">
            <a:avLst/>
          </a:prstGeom>
          <a:solidFill>
            <a:srgbClr val="FF0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prstClr val="white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C852842-B740-4AEC-8F6B-D0DCD1922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5427594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029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Differenti modelli causali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36</a:t>
            </a:fld>
            <a:endParaRPr lang="it-IT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4294967295"/>
          </p:nvPr>
        </p:nvGraphicFramePr>
        <p:xfrm>
          <a:off x="446314" y="2057400"/>
          <a:ext cx="8229600" cy="35318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106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2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Tipi di relazioni causali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Esempi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4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Una causa (l’intervento) associata a un risultato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Un</a:t>
                      </a:r>
                      <a:r>
                        <a:rPr lang="it-IT" sz="1200" baseline="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programma di sostegno al reddito finalizzato ad una immediata riduzione della povertà</a:t>
                      </a:r>
                      <a:endParaRPr lang="it-IT" sz="12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Una causa (l’intervento) associata a risultati multipli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Un</a:t>
                      </a:r>
                      <a:r>
                        <a:rPr lang="it-IT" sz="1200" baseline="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programma per migliorare le strade finalizzato ad aumentare viaggi, commercio e accesso ai servizi di base</a:t>
                      </a:r>
                      <a:endParaRPr lang="it-IT" sz="12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Cause multiple (o interventi) associati con risultati</a:t>
                      </a:r>
                      <a:r>
                        <a:rPr lang="it-IT" sz="1200" b="1" baseline="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multipli</a:t>
                      </a:r>
                      <a:endParaRPr lang="it-IT" sz="1200" b="1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Un programma di rafforzamento della democrazia che combina sostegno alle elezioni, formazione dei membri del parlamento e incoraggia</a:t>
                      </a:r>
                      <a:r>
                        <a:rPr lang="it-IT" sz="1200" baseline="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it-IT" sz="12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la cultura dell’</a:t>
                      </a:r>
                      <a:r>
                        <a:rPr lang="it-IT" sz="1200" noProof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accountability</a:t>
                      </a:r>
                      <a:r>
                        <a:rPr lang="it-IT" sz="12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nei partiti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8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Cause multiple (o interventi) associati a un risultato principale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Migliorare la salute delle madri attraverso una combinazione di servizi neonatali, educazione sanitaria,</a:t>
                      </a:r>
                      <a:r>
                        <a:rPr lang="it-IT" sz="1200" baseline="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formazione delle levatrici e sostegno alle famiglie più povere</a:t>
                      </a:r>
                      <a:endParaRPr lang="it-IT" sz="12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3898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4104"/>
            <a:ext cx="8229600" cy="675764"/>
          </a:xfrm>
        </p:spPr>
        <p:txBody>
          <a:bodyPr/>
          <a:lstStyle/>
          <a:p>
            <a:r>
              <a:rPr lang="it-IT" dirty="0"/>
              <a:t>Aspetti da tenere a mente per la ricostruzione della teoria del programma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350"/>
              </a:spcAft>
            </a:pPr>
            <a:r>
              <a:rPr lang="it-IT" sz="1800" b="1" dirty="0"/>
              <a:t>Analisi letteratura </a:t>
            </a:r>
            <a:r>
              <a:rPr lang="it-IT" sz="1800" dirty="0"/>
              <a:t>e conoscenza fenomeni in esame</a:t>
            </a:r>
          </a:p>
          <a:p>
            <a:pPr>
              <a:spcBef>
                <a:spcPts val="0"/>
              </a:spcBef>
              <a:spcAft>
                <a:spcPts val="1350"/>
              </a:spcAft>
            </a:pPr>
            <a:r>
              <a:rPr lang="it-IT" sz="1800" b="1" dirty="0"/>
              <a:t>Approfondimento con gli stakeholder e i soggetti coinvolti </a:t>
            </a:r>
            <a:r>
              <a:rPr lang="it-IT" sz="1800" dirty="0"/>
              <a:t>nella gestione del programma</a:t>
            </a:r>
          </a:p>
          <a:p>
            <a:pPr>
              <a:spcBef>
                <a:spcPts val="0"/>
              </a:spcBef>
              <a:spcAft>
                <a:spcPts val="1350"/>
              </a:spcAft>
            </a:pPr>
            <a:r>
              <a:rPr lang="it-IT" sz="1800" dirty="0"/>
              <a:t>Non solo collegamenti tra risultati </a:t>
            </a:r>
            <a:r>
              <a:rPr lang="it-IT" sz="1800" b="1" dirty="0"/>
              <a:t>ma anche “meccanismi” </a:t>
            </a:r>
            <a:r>
              <a:rPr lang="it-IT" sz="1800" dirty="0"/>
              <a:t>tramite cui il programma influenza i comportamenti dei diversi partecipanti e sistemi</a:t>
            </a:r>
          </a:p>
          <a:p>
            <a:pPr>
              <a:spcBef>
                <a:spcPts val="0"/>
              </a:spcBef>
              <a:spcAft>
                <a:spcPts val="1350"/>
              </a:spcAft>
            </a:pPr>
            <a:r>
              <a:rPr lang="it-IT" sz="1800" b="1" dirty="0"/>
              <a:t>Attenzione alle ipotesi esterne </a:t>
            </a:r>
            <a:r>
              <a:rPr lang="it-IT" sz="1800" dirty="0"/>
              <a:t>al programma perché la teoria sia valida</a:t>
            </a:r>
          </a:p>
          <a:p>
            <a:pPr>
              <a:spcBef>
                <a:spcPts val="0"/>
              </a:spcBef>
              <a:spcAft>
                <a:spcPts val="1350"/>
              </a:spcAft>
            </a:pPr>
            <a:endParaRPr lang="it-IT" sz="18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77BFC78-11EF-49B3-A642-567D1B51A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6135164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760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58404"/>
            <a:ext cx="8229600" cy="675764"/>
          </a:xfrm>
        </p:spPr>
        <p:txBody>
          <a:bodyPr/>
          <a:lstStyle/>
          <a:p>
            <a:r>
              <a:rPr lang="it-IT" dirty="0"/>
              <a:t>Elementi chiave seconda parte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75681"/>
            <a:ext cx="8229600" cy="3394472"/>
          </a:xfr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75"/>
              </a:spcAft>
            </a:pPr>
            <a:r>
              <a:rPr lang="it-IT" sz="1200" b="1" dirty="0">
                <a:solidFill>
                  <a:srgbClr val="FF0000"/>
                </a:solidFill>
              </a:rPr>
              <a:t>I programmi attivano differenti tipi di causalità e ciascuno di questi pone problemi metodologici differenti alla valutazione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75"/>
              </a:spcAft>
            </a:pPr>
            <a:r>
              <a:rPr lang="it-IT" sz="1200" b="1" dirty="0">
                <a:solidFill>
                  <a:srgbClr val="FF0000"/>
                </a:solidFill>
              </a:rPr>
              <a:t>Esistono diverse famiglie di approcci alla valutazione, ognuna delle quali è più o meno adatta a studiare diversi modelli di causalità.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75"/>
              </a:spcAft>
            </a:pPr>
            <a:r>
              <a:rPr lang="it-IT" sz="1200" b="1" dirty="0">
                <a:solidFill>
                  <a:srgbClr val="FF0000"/>
                </a:solidFill>
              </a:rPr>
              <a:t>Anche all’interno delle grandi famiglie di approcci vi sono metodi tra loro differenti e rispondenti a diverse esigenze o visioni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75"/>
              </a:spcAft>
            </a:pPr>
            <a:r>
              <a:rPr lang="it-IT" sz="1200" b="1" dirty="0">
                <a:solidFill>
                  <a:srgbClr val="FF0000"/>
                </a:solidFill>
              </a:rPr>
              <a:t>La teoria del programma è un passaggio chiave per la definizione di qualsiasi valutazione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75"/>
              </a:spcAft>
            </a:pPr>
            <a:r>
              <a:rPr lang="it-IT" sz="1200" b="1" dirty="0">
                <a:solidFill>
                  <a:srgbClr val="FF0000"/>
                </a:solidFill>
              </a:rPr>
              <a:t>La teoria del programma ricostruisce la sequenza causale che spiega il funzionamento di un programma dall’intervento agli impatti.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75"/>
              </a:spcAft>
            </a:pPr>
            <a:r>
              <a:rPr lang="it-IT" sz="1200" b="1" dirty="0">
                <a:solidFill>
                  <a:srgbClr val="FF0000"/>
                </a:solidFill>
              </a:rPr>
              <a:t>La teoria del programma permette di formulare e testare ipotesi circa il funzionamento e gli effetti di un programma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75"/>
              </a:spcAft>
            </a:pPr>
            <a:r>
              <a:rPr lang="it-IT" sz="1200" b="1" dirty="0">
                <a:solidFill>
                  <a:srgbClr val="FF0000"/>
                </a:solidFill>
              </a:rPr>
              <a:t>La teoria del programma è ricostruita dal valutatore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it-IT" sz="1200" b="1" dirty="0">
                <a:solidFill>
                  <a:srgbClr val="FF0000"/>
                </a:solidFill>
              </a:rPr>
              <a:t>Vi sono diversi modi di rappresentare graficamente la teoria del programma.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it-IT" sz="1200" b="1" dirty="0">
                <a:solidFill>
                  <a:srgbClr val="FF0000"/>
                </a:solidFill>
              </a:rPr>
              <a:t>Programmi diversi implicano modelli causali differenti.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75"/>
              </a:spcAft>
            </a:pPr>
            <a:endParaRPr lang="it-IT" sz="1200" b="1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5B8DA92-86E5-477D-877D-2361BB994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6201839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682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 idx="4294967295"/>
          </p:nvPr>
        </p:nvSpPr>
        <p:spPr>
          <a:xfrm>
            <a:off x="1657350" y="2228850"/>
            <a:ext cx="5829300" cy="2341111"/>
          </a:xfrm>
          <a:ln>
            <a:noFill/>
          </a:ln>
        </p:spPr>
        <p:txBody>
          <a:bodyPr/>
          <a:lstStyle/>
          <a:p>
            <a:r>
              <a:rPr lang="en-GB" sz="2700" b="0" dirty="0" err="1">
                <a:solidFill>
                  <a:srgbClr val="FF0000"/>
                </a:solidFill>
              </a:rPr>
              <a:t>Parte</a:t>
            </a:r>
            <a:r>
              <a:rPr lang="en-GB" sz="2700" b="0" dirty="0">
                <a:solidFill>
                  <a:srgbClr val="FF0000"/>
                </a:solidFill>
              </a:rPr>
              <a:t> terza</a:t>
            </a:r>
            <a:br>
              <a:rPr lang="en-GB" sz="2700" dirty="0">
                <a:solidFill>
                  <a:srgbClr val="FF0000"/>
                </a:solidFill>
              </a:rPr>
            </a:br>
            <a:br>
              <a:rPr lang="en-GB" sz="2700" dirty="0">
                <a:solidFill>
                  <a:srgbClr val="FF0000"/>
                </a:solidFill>
              </a:rPr>
            </a:br>
            <a:r>
              <a:rPr lang="it-IT" sz="2700" dirty="0">
                <a:solidFill>
                  <a:srgbClr val="FF0000"/>
                </a:solidFill>
              </a:rPr>
              <a:t>Approcci basati sulla teoria</a:t>
            </a:r>
            <a:br>
              <a:rPr lang="en-GB" sz="2700" dirty="0">
                <a:solidFill>
                  <a:srgbClr val="FF0000"/>
                </a:solidFill>
              </a:rPr>
            </a:br>
            <a:r>
              <a:rPr lang="en-GB" sz="27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999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Cosa</a:t>
            </a:r>
            <a:r>
              <a:rPr lang="en-GB" dirty="0"/>
              <a:t> è la </a:t>
            </a:r>
            <a:r>
              <a:rPr lang="en-GB" dirty="0" err="1"/>
              <a:t>valutazione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1800" dirty="0"/>
              <a:t>La ricerca valutativa studia </a:t>
            </a:r>
            <a:r>
              <a:rPr lang="it-IT" sz="1800" b="1" dirty="0"/>
              <a:t>le relazioni di causa ed effetto </a:t>
            </a:r>
            <a:r>
              <a:rPr lang="it-IT" sz="1800" dirty="0"/>
              <a:t>generati da una </a:t>
            </a:r>
            <a:r>
              <a:rPr lang="it-IT" sz="1800" b="1" dirty="0"/>
              <a:t>politica pubblica</a:t>
            </a:r>
            <a:r>
              <a:rPr lang="it-IT" sz="1800" dirty="0"/>
              <a:t> con i metodi delle scienze sociali.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1800" dirty="0"/>
              <a:t>La valutazione è volta a fornire una determinazione sistematica della </a:t>
            </a:r>
            <a:r>
              <a:rPr lang="it-IT" sz="1800" b="1" dirty="0"/>
              <a:t>qualità </a:t>
            </a:r>
            <a:r>
              <a:rPr lang="it-IT" sz="1800" dirty="0"/>
              <a:t>o del </a:t>
            </a:r>
            <a:r>
              <a:rPr lang="it-IT" sz="1800" b="1" dirty="0"/>
              <a:t>valore </a:t>
            </a:r>
            <a:r>
              <a:rPr lang="it-IT" sz="1800" dirty="0"/>
              <a:t>di una politica pubblica per l’insieme degli individui (o istituzioni) coinvolte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1800" dirty="0"/>
              <a:t>La valutazione comporta </a:t>
            </a:r>
            <a:r>
              <a:rPr lang="it-IT" sz="1800" b="1" dirty="0"/>
              <a:t>la produzione di informazioni</a:t>
            </a:r>
            <a:r>
              <a:rPr lang="it-IT" sz="1800" dirty="0"/>
              <a:t>  (</a:t>
            </a:r>
            <a:r>
              <a:rPr lang="it-IT" sz="1800" i="1" dirty="0" err="1"/>
              <a:t>evidence</a:t>
            </a:r>
            <a:r>
              <a:rPr lang="it-IT" sz="1800" dirty="0"/>
              <a:t>) utili a formulare un giudizio su valore e qualità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0616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86954"/>
            <a:ext cx="8229600" cy="675764"/>
          </a:xfrm>
        </p:spPr>
        <p:txBody>
          <a:bodyPr/>
          <a:lstStyle/>
          <a:p>
            <a:r>
              <a:rPr lang="it-IT" dirty="0"/>
              <a:t>Approcci basati sulla teoria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14452"/>
            <a:ext cx="82296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it-IT" dirty="0"/>
              <a:t>Rispondono principalmente alla domanda </a:t>
            </a:r>
            <a:r>
              <a:rPr lang="it-IT" b="1" dirty="0"/>
              <a:t>“perché”</a:t>
            </a:r>
            <a:r>
              <a:rPr lang="it-IT" dirty="0"/>
              <a:t> si è prodotto un risultato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it-IT" dirty="0"/>
              <a:t>Appartengono a questa famiglia: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it-IT" b="1" dirty="0"/>
              <a:t>Teoria del cambiamento </a:t>
            </a:r>
            <a:r>
              <a:rPr lang="it-IT" dirty="0"/>
              <a:t>(si concentra sulla validità della teoria e sui suoi principali nessi causali)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it-IT" b="1" i="1" dirty="0" err="1"/>
              <a:t>Contribution</a:t>
            </a:r>
            <a:r>
              <a:rPr lang="it-IT" b="1" i="1" dirty="0"/>
              <a:t> </a:t>
            </a:r>
            <a:r>
              <a:rPr lang="it-IT" b="1" i="1" dirty="0" err="1"/>
              <a:t>analysis</a:t>
            </a:r>
            <a:r>
              <a:rPr lang="it-IT" b="1" i="1" dirty="0"/>
              <a:t> </a:t>
            </a:r>
            <a:r>
              <a:rPr lang="it-IT" dirty="0"/>
              <a:t>(metodo per condividere tra i diversi attori il contributo che alcuni fattori hanno dato al raggiungimento di alcuni risultati)</a:t>
            </a:r>
            <a:r>
              <a:rPr lang="it-IT" b="1" i="1" dirty="0"/>
              <a:t>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it-IT" b="1" dirty="0"/>
              <a:t>Valutazione realista</a:t>
            </a:r>
            <a:r>
              <a:rPr lang="it-IT" b="1" i="1" dirty="0"/>
              <a:t> </a:t>
            </a:r>
            <a:r>
              <a:rPr lang="it-IT" dirty="0"/>
              <a:t>(accento sull’influenza dei contesti sui meccanismi del cambiamento e quindi su come questi agiscono in diversi contesti)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D60D5F2-4A6E-4773-8BD9-3DBD0C8F6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1624" y="6199119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50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20304"/>
            <a:ext cx="8229600" cy="675764"/>
          </a:xfrm>
        </p:spPr>
        <p:txBody>
          <a:bodyPr/>
          <a:lstStyle/>
          <a:p>
            <a:r>
              <a:rPr lang="it-IT" dirty="0"/>
              <a:t>Teoria del cambiamento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70241"/>
            <a:ext cx="8229600" cy="33944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1400" dirty="0"/>
              <a:t>Si definisce la teoria del cambiamento:</a:t>
            </a:r>
          </a:p>
          <a:p>
            <a:pPr marL="728663" lvl="1" indent="-385763"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it-IT" sz="1400" dirty="0"/>
              <a:t>Si pone l’attenzione sulla </a:t>
            </a:r>
            <a:r>
              <a:rPr lang="it-IT" sz="1400" b="1" dirty="0"/>
              <a:t>visione a lungo termine del programma </a:t>
            </a:r>
            <a:r>
              <a:rPr lang="it-IT" sz="1400" dirty="0"/>
              <a:t>per identificare gli effetti e si delimita la scala territoriale</a:t>
            </a:r>
          </a:p>
          <a:p>
            <a:pPr marL="728663" lvl="1" indent="-385763"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it-IT" sz="1400" dirty="0"/>
              <a:t>Chiarito il fine ultimo del programma, gli stakeholder sono spinti a </a:t>
            </a:r>
            <a:r>
              <a:rPr lang="it-IT" sz="1400" b="1" dirty="0"/>
              <a:t>considerare i necessari risultati da ottenere a quel fine </a:t>
            </a:r>
          </a:p>
          <a:p>
            <a:pPr marL="728663" lvl="1" indent="-385763"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it-IT" sz="1400" dirty="0"/>
              <a:t>Gli stakeholder sono chiamati ad </a:t>
            </a:r>
            <a:r>
              <a:rPr lang="it-IT" sz="1400" b="1" dirty="0"/>
              <a:t>articolare gli output e i risultati  a breve termine </a:t>
            </a:r>
            <a:r>
              <a:rPr lang="it-IT" sz="1400" dirty="0"/>
              <a:t>che servono per raggiungere determinati target</a:t>
            </a:r>
          </a:p>
          <a:p>
            <a:pPr marL="728663" lvl="1" indent="-385763"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it-IT" sz="1400" dirty="0"/>
              <a:t>Infine, </a:t>
            </a:r>
            <a:r>
              <a:rPr lang="it-IT" sz="1400" b="1" dirty="0"/>
              <a:t>gli stakeholder considerano le risorse necessarie </a:t>
            </a:r>
            <a:r>
              <a:rPr lang="it-IT" sz="1400" dirty="0"/>
              <a:t>per quel tipo di intervento, incluso l’organizzazione, le competenze necessarie e l’esistenza di facilitazioni operative.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1400" dirty="0"/>
              <a:t>Seguendo un processo collettivo e iterativo la teoria del programma deve arrivare a rispondere ad alcuni criteri:essere </a:t>
            </a:r>
            <a:r>
              <a:rPr lang="it-IT" sz="1400" b="1" dirty="0"/>
              <a:t>plausibile, fattibile e verificabile</a:t>
            </a:r>
            <a:r>
              <a:rPr lang="it-IT" sz="1400" dirty="0"/>
              <a:t>. 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1400" dirty="0"/>
              <a:t>Deve essere </a:t>
            </a:r>
            <a:r>
              <a:rPr lang="it-IT" sz="1400" b="1" dirty="0"/>
              <a:t>piuttosto articolata</a:t>
            </a:r>
            <a:r>
              <a:rPr lang="it-IT" sz="1400" dirty="0"/>
              <a:t>, soprattutto negli obiettivi desiderati, per essere valutata 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1400" dirty="0"/>
              <a:t>Il valutatore </a:t>
            </a:r>
            <a:r>
              <a:rPr lang="it-IT" sz="1400" b="1" dirty="0"/>
              <a:t>prende la mappa del programma così generata e usando vari dati (qualitativi e quantitativi) e con diverse tecniche di analisi monitora </a:t>
            </a:r>
            <a:r>
              <a:rPr lang="it-IT" sz="1400" dirty="0"/>
              <a:t>e analizza l’evoluzione del programma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798636C-A949-459B-8F2B-6F03E44F9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6210005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573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6004"/>
            <a:ext cx="8229600" cy="675764"/>
          </a:xfrm>
        </p:spPr>
        <p:txBody>
          <a:bodyPr/>
          <a:lstStyle/>
          <a:p>
            <a:r>
              <a:rPr lang="it-IT" dirty="0" err="1"/>
              <a:t>Contribution</a:t>
            </a:r>
            <a:r>
              <a:rPr lang="it-IT" dirty="0"/>
              <a:t> </a:t>
            </a:r>
            <a:r>
              <a:rPr lang="it-IT" dirty="0" err="1"/>
              <a:t>Analysis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85763" indent="-385763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it-IT" sz="1200" b="1" i="1" dirty="0" err="1"/>
              <a:t>Step</a:t>
            </a:r>
            <a:r>
              <a:rPr lang="it-IT" sz="1200" b="1" i="1" dirty="0"/>
              <a:t> 1: Individuare i problemi di causa ed effetto da analizzare </a:t>
            </a:r>
            <a:r>
              <a:rPr lang="it-IT" sz="1200" i="1" dirty="0"/>
              <a:t>(</a:t>
            </a:r>
            <a:r>
              <a:rPr lang="it-IT" sz="1200" dirty="0"/>
              <a:t>può l’intervento modificare il problema? quali aspetti dell’intervento e del contesto possono maggiormente contribuire?)</a:t>
            </a:r>
          </a:p>
          <a:p>
            <a:pPr marL="385763" indent="-385763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it-IT" sz="1200" b="1" i="1" dirty="0" err="1"/>
              <a:t>Step</a:t>
            </a:r>
            <a:r>
              <a:rPr lang="it-IT" sz="1200" b="1" i="1" dirty="0"/>
              <a:t> 2: Sviluppare una teoria del cambiamento</a:t>
            </a:r>
          </a:p>
          <a:p>
            <a:pPr marL="385763" indent="-385763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it-IT" sz="1200" b="1" i="1" dirty="0" err="1"/>
              <a:t>Step</a:t>
            </a:r>
            <a:r>
              <a:rPr lang="it-IT" sz="1200" b="1" i="1" dirty="0"/>
              <a:t> 3: Valutare la narrazione del contributo </a:t>
            </a:r>
            <a:r>
              <a:rPr lang="it-IT" sz="1200" dirty="0"/>
              <a:t>(testare la plausibilità della teoria del cambiamento, identificare le evidenze necessarie per verificare il contributo, esaminare quanto la teoria è contestata)</a:t>
            </a:r>
          </a:p>
          <a:p>
            <a:pPr marL="385763" indent="-385763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it-IT" sz="1200" b="1" i="1" dirty="0" err="1"/>
              <a:t>Step</a:t>
            </a:r>
            <a:r>
              <a:rPr lang="it-IT" sz="1200" b="1" i="1" dirty="0"/>
              <a:t> 4: Raccogliere evidenze sulla teoria del cambiamento </a:t>
            </a:r>
            <a:r>
              <a:rPr lang="it-IT" sz="1200" dirty="0"/>
              <a:t>(dati e letteratura esistente, poi raccogliere informazioni sulle realizzazioni del programma, sul contesto e sui risultati)</a:t>
            </a:r>
          </a:p>
          <a:p>
            <a:pPr marL="385763" indent="-385763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it-IT" sz="1200" b="1" i="1" dirty="0" err="1"/>
              <a:t>Step</a:t>
            </a:r>
            <a:r>
              <a:rPr lang="it-IT" sz="1200" b="1" i="1" dirty="0"/>
              <a:t> 5: Valutare nuovamente la narrazione del contributo e i suoi problemi </a:t>
            </a:r>
            <a:r>
              <a:rPr lang="it-IT" sz="1200" dirty="0"/>
              <a:t>(legami forti e deboli nella teoria, se risultati e legami validano il contributo, esiste accordo sul contributo, quali influenze esterne)</a:t>
            </a:r>
          </a:p>
          <a:p>
            <a:pPr marL="385763" indent="-385763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it-IT" sz="1200" b="1" i="1" dirty="0" err="1"/>
              <a:t>Step</a:t>
            </a:r>
            <a:r>
              <a:rPr lang="it-IT" sz="1200" b="1" i="1" dirty="0"/>
              <a:t> 6:  cercare ulteriori evidenze </a:t>
            </a:r>
            <a:r>
              <a:rPr lang="it-IT" sz="1200" i="1" dirty="0"/>
              <a:t>(dati esistenti e indagini specifiche, esercizi contro-fattuali, focus-</a:t>
            </a:r>
            <a:r>
              <a:rPr lang="it-IT" sz="1200" i="1" dirty="0" err="1"/>
              <a:t>group</a:t>
            </a:r>
            <a:r>
              <a:rPr lang="it-IT" sz="1200" i="1" dirty="0"/>
              <a:t>, casi studio)</a:t>
            </a:r>
          </a:p>
          <a:p>
            <a:pPr marL="385763" indent="-385763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it-IT" sz="1200" b="1" i="1" dirty="0" err="1"/>
              <a:t>Step</a:t>
            </a:r>
            <a:r>
              <a:rPr lang="it-IT" sz="1200" b="1" i="1" dirty="0"/>
              <a:t> 7: Rivedere e rafforzare la narrazione del contributo </a:t>
            </a:r>
            <a:r>
              <a:rPr lang="it-IT" sz="1200" dirty="0"/>
              <a:t>(una più credibile narrazione può essere costruita e tornare allo </a:t>
            </a:r>
            <a:r>
              <a:rPr lang="it-IT" sz="1200" dirty="0" err="1"/>
              <a:t>step</a:t>
            </a:r>
            <a:r>
              <a:rPr lang="it-IT" sz="1200" dirty="0"/>
              <a:t> 5 per completare la valutazione)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CF1193B-35EB-4037-8C50-9ACDF7B90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5932419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425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67929"/>
            <a:ext cx="8229600" cy="675764"/>
          </a:xfrm>
        </p:spPr>
        <p:txBody>
          <a:bodyPr/>
          <a:lstStyle/>
          <a:p>
            <a:r>
              <a:rPr lang="it-IT" dirty="0"/>
              <a:t>L’approccio realista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39691"/>
            <a:ext cx="8229600" cy="339447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it-IT" sz="1350" dirty="0"/>
              <a:t>I principali passaggi sono (</a:t>
            </a:r>
            <a:r>
              <a:rPr lang="it-IT" sz="1350" dirty="0" err="1"/>
              <a:t>Pawson</a:t>
            </a:r>
            <a:r>
              <a:rPr lang="it-IT" sz="1350" dirty="0"/>
              <a:t> and Sridharan,2010):</a:t>
            </a:r>
          </a:p>
          <a:p>
            <a:pPr marL="685800" lvl="1" indent="-385763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it-IT" sz="1350" b="1" i="1" dirty="0"/>
              <a:t>far emergere le sottostanti teorie del programma con attenzione ai meccanismi </a:t>
            </a:r>
            <a:r>
              <a:rPr lang="it-IT" sz="1350" dirty="0"/>
              <a:t>alla loro base (leggere ed analizzare programma, guide e regolamenti, interviste agli attori del programma con attenzione alle ambiguità o alle cose  ovvie)</a:t>
            </a:r>
          </a:p>
          <a:p>
            <a:pPr marL="685800" lvl="1" indent="-385763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it-IT" sz="1350" b="1" i="1" dirty="0"/>
              <a:t>mappare e selezionare le teorie da esaminare </a:t>
            </a:r>
            <a:r>
              <a:rPr lang="it-IT" sz="1350" dirty="0"/>
              <a:t>(classificare e sistematizzare le diverse teorie, spesso con l’ausilio di figure o diagrammi)</a:t>
            </a:r>
          </a:p>
          <a:p>
            <a:pPr marL="685800" lvl="1" indent="-385763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it-IT" sz="1350" b="1" i="1" dirty="0"/>
              <a:t>formalizzare le teorie da testare </a:t>
            </a:r>
            <a:r>
              <a:rPr lang="it-IT" sz="1350" dirty="0"/>
              <a:t>(trasformare quindi le teorie in proposizioni e ipotesi da verificare</a:t>
            </a:r>
          </a:p>
          <a:p>
            <a:pPr marL="685800" lvl="1" indent="-385763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it-IT" sz="1350" b="1" i="1" dirty="0"/>
              <a:t>raccogliere dati e analizzarli </a:t>
            </a:r>
            <a:r>
              <a:rPr lang="it-IT" sz="1350" dirty="0"/>
              <a:t>(con metodi quantitativi e qualitativi, così da comprendere verificare e raffinare le teorie del programma)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it-IT" sz="1350" dirty="0"/>
              <a:t>La valutazione realista intende principalmente </a:t>
            </a:r>
            <a:r>
              <a:rPr lang="it-IT" sz="1350" b="1" dirty="0"/>
              <a:t>migliorare le teorie </a:t>
            </a:r>
            <a:r>
              <a:rPr lang="it-IT" sz="1350" dirty="0"/>
              <a:t>e non solamente testarle; non si vuole accettare o rifiutare una politica ma principalmente migliorarla.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7C9442F-D7B6-4185-A687-A3AFBE5C7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6046719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964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82204"/>
            <a:ext cx="8229600" cy="675764"/>
          </a:xfrm>
        </p:spPr>
        <p:txBody>
          <a:bodyPr/>
          <a:lstStyle/>
          <a:p>
            <a:r>
              <a:rPr lang="it-IT" dirty="0"/>
              <a:t>Elementi chiave terza parte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it-IT" sz="1500" dirty="0">
                <a:solidFill>
                  <a:srgbClr val="FF0000"/>
                </a:solidFill>
              </a:rPr>
              <a:t>Gli approcci basati sulla teoria possono essere di 3 tipi: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it-IT" sz="1500" dirty="0">
                <a:solidFill>
                  <a:srgbClr val="FF0000"/>
                </a:solidFill>
              </a:rPr>
              <a:t>Teoria del programma: si concentra sulla validità di una teoria e sui suoi principali nessi causali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it-IT" sz="1500" dirty="0" err="1">
                <a:solidFill>
                  <a:srgbClr val="FF0000"/>
                </a:solidFill>
              </a:rPr>
              <a:t>Contribution</a:t>
            </a:r>
            <a:r>
              <a:rPr lang="it-IT" sz="1500" dirty="0">
                <a:solidFill>
                  <a:srgbClr val="FF0000"/>
                </a:solidFill>
              </a:rPr>
              <a:t> </a:t>
            </a:r>
            <a:r>
              <a:rPr lang="it-IT" sz="1500" dirty="0" err="1">
                <a:solidFill>
                  <a:srgbClr val="FF0000"/>
                </a:solidFill>
              </a:rPr>
              <a:t>analysis</a:t>
            </a:r>
            <a:r>
              <a:rPr lang="it-IT" sz="1500" dirty="0">
                <a:solidFill>
                  <a:srgbClr val="FF0000"/>
                </a:solidFill>
              </a:rPr>
              <a:t>: cerca di individuare, in un contesto di causalità multipla, il contributo che un fattore specifico ha dato al raggiungimento del risultato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it-IT" sz="1500" dirty="0">
                <a:solidFill>
                  <a:srgbClr val="FF0000"/>
                </a:solidFill>
              </a:rPr>
              <a:t>Approccio realista: si concentra sui meccanismi causali che producono cambiamento e su come questi sono influenzati dal contesto in cui operano.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lang="it-IT" sz="1500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47021F6-BB5D-4043-BBCC-DABB12DD6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5427594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9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 idx="4294967295"/>
          </p:nvPr>
        </p:nvSpPr>
        <p:spPr>
          <a:xfrm>
            <a:off x="1657350" y="2228850"/>
            <a:ext cx="5829300" cy="2341111"/>
          </a:xfrm>
          <a:ln>
            <a:noFill/>
          </a:ln>
        </p:spPr>
        <p:txBody>
          <a:bodyPr/>
          <a:lstStyle/>
          <a:p>
            <a:r>
              <a:rPr lang="en-GB" b="0" dirty="0" err="1">
                <a:solidFill>
                  <a:srgbClr val="FF0000"/>
                </a:solidFill>
              </a:rPr>
              <a:t>Parte</a:t>
            </a:r>
            <a:r>
              <a:rPr lang="en-GB" b="0" dirty="0">
                <a:solidFill>
                  <a:srgbClr val="FF0000"/>
                </a:solidFill>
              </a:rPr>
              <a:t> </a:t>
            </a:r>
            <a:r>
              <a:rPr lang="en-GB" b="0" dirty="0" err="1">
                <a:solidFill>
                  <a:srgbClr val="FF0000"/>
                </a:solidFill>
              </a:rPr>
              <a:t>quarta</a:t>
            </a:r>
            <a:br>
              <a:rPr lang="en-GB" dirty="0">
                <a:solidFill>
                  <a:srgbClr val="FF0000"/>
                </a:solidFill>
              </a:rPr>
            </a:br>
            <a:br>
              <a:rPr lang="en-GB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Approcci controfattuali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2748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 idx="4294967295"/>
          </p:nvPr>
        </p:nvSpPr>
        <p:spPr>
          <a:xfrm>
            <a:off x="1657350" y="2228850"/>
            <a:ext cx="5829300" cy="2341111"/>
          </a:xfrm>
          <a:ln>
            <a:noFill/>
          </a:ln>
        </p:spPr>
        <p:txBody>
          <a:bodyPr/>
          <a:lstStyle/>
          <a:p>
            <a:r>
              <a:rPr lang="en-GB" b="0" dirty="0" err="1">
                <a:solidFill>
                  <a:srgbClr val="FF0000"/>
                </a:solidFill>
              </a:rPr>
              <a:t>Parte</a:t>
            </a:r>
            <a:r>
              <a:rPr lang="en-GB" b="0" dirty="0">
                <a:solidFill>
                  <a:srgbClr val="FF0000"/>
                </a:solidFill>
              </a:rPr>
              <a:t> </a:t>
            </a:r>
            <a:r>
              <a:rPr lang="en-GB" b="0" dirty="0" err="1">
                <a:solidFill>
                  <a:srgbClr val="FF0000"/>
                </a:solidFill>
              </a:rPr>
              <a:t>quinta</a:t>
            </a:r>
            <a:br>
              <a:rPr lang="en-GB" b="0" dirty="0">
                <a:solidFill>
                  <a:srgbClr val="FF0000"/>
                </a:solidFill>
              </a:rPr>
            </a:br>
            <a:br>
              <a:rPr lang="en-GB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Il disegno di valutazione e la scelta dell’approccio metodologico</a:t>
            </a:r>
            <a:r>
              <a:rPr lang="en-GB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882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/>
          <a:lstStyle/>
          <a:p>
            <a:pPr algn="l"/>
            <a:r>
              <a:rPr lang="it-IT" dirty="0"/>
              <a:t>Le domande di valutazione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1BC5113-1126-41BC-B787-EA3C5CB07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5427594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457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it-IT" dirty="0"/>
              <a:t>Cosa sono le domande valutative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1500" dirty="0"/>
              <a:t>La valutazione </a:t>
            </a:r>
            <a:r>
              <a:rPr lang="it-IT" sz="1500" b="1" dirty="0"/>
              <a:t>risponde ad esigenze conoscitive </a:t>
            </a:r>
            <a:r>
              <a:rPr lang="it-IT" sz="1500" dirty="0"/>
              <a:t>dei decisori e di altri attori rilevanti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1500" dirty="0"/>
              <a:t>Le </a:t>
            </a:r>
            <a:r>
              <a:rPr lang="it-IT" sz="1500" b="1" dirty="0"/>
              <a:t>domande di valutazione </a:t>
            </a:r>
            <a:r>
              <a:rPr lang="it-IT" sz="1500" dirty="0"/>
              <a:t>sono gli interrogativi che il committente formula e il valutatore rielabora su alcuni aspetti dell’oggetto della valutazione 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1500" dirty="0"/>
              <a:t>Le domande possono riguardare: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it-IT" sz="1200" b="1" dirty="0"/>
              <a:t>i risultati </a:t>
            </a:r>
            <a:r>
              <a:rPr lang="it-IT" sz="1200" dirty="0"/>
              <a:t>(effetti e impatti, per chi, in che modo)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it-IT" sz="1200" b="1" dirty="0"/>
              <a:t>i processi </a:t>
            </a:r>
            <a:r>
              <a:rPr lang="it-IT" sz="1200" dirty="0"/>
              <a:t>(differenze nella implementazione rispetto alle modalità di attuazione previste nel programma)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it-IT" sz="1200" b="1" dirty="0"/>
              <a:t>l’individuazione di rapporti di causa - effetto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it-IT" sz="1200" b="1" dirty="0"/>
              <a:t>un giudizio rispetto ad un criterio</a:t>
            </a:r>
            <a:r>
              <a:rPr lang="it-IT" sz="1200" dirty="0"/>
              <a:t>, (p.es., rispetto alla rilevanza, ossia risposta a bisogni effettivamente riconosciuti)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9AC18F1-4D58-4B06-9168-B3DAC0704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5427594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17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it-IT" dirty="0"/>
              <a:t>Quali tipi di domande valutative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1800" b="1" dirty="0"/>
              <a:t>Descrittive</a:t>
            </a:r>
            <a:r>
              <a:rPr lang="it-IT" sz="1800" dirty="0"/>
              <a:t>: riguardano l’osservazione dei cambiamenti dovuti agli interventi (“cosa è successo?”)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1800" b="1" dirty="0"/>
              <a:t>Causali</a:t>
            </a:r>
            <a:r>
              <a:rPr lang="it-IT" sz="1800" dirty="0"/>
              <a:t>: relative alla relazione di causa ed effetto tra politiche ed effetti (quanto degli effetti è attribuibile all’intervento? “Perché” si sono ottenuti certi risultati?)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1800" b="1" dirty="0"/>
              <a:t>Normative</a:t>
            </a:r>
            <a:r>
              <a:rPr lang="it-IT" sz="1800" dirty="0"/>
              <a:t>: chiedono se l’intervento soddisfa o meno certi criteri (i risultati sono in linea con gli obiettivi della politica? e l’attuazione con i regolamenti?)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21E70C0-723E-44FA-A416-AFCD94EC3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5427594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20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</a:t>
            </a:r>
            <a:r>
              <a:rPr lang="it-IT" u="sng" dirty="0"/>
              <a:t>non</a:t>
            </a:r>
            <a:r>
              <a:rPr lang="it-IT" dirty="0"/>
              <a:t> è la valutazione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it-IT" b="1" dirty="0"/>
              <a:t>Monitoraggio</a:t>
            </a:r>
            <a:r>
              <a:rPr lang="it-IT" dirty="0"/>
              <a:t> (fornisce informazioni sulla performance non formula giudizi)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it-IT" b="1" dirty="0"/>
              <a:t>Controllo</a:t>
            </a:r>
            <a:r>
              <a:rPr lang="it-IT" dirty="0"/>
              <a:t>  </a:t>
            </a:r>
            <a:r>
              <a:rPr lang="it-IT" b="1" dirty="0"/>
              <a:t>o </a:t>
            </a:r>
            <a:r>
              <a:rPr lang="it-IT" b="1" dirty="0" err="1"/>
              <a:t>audit</a:t>
            </a:r>
            <a:r>
              <a:rPr lang="it-IT" b="1" dirty="0"/>
              <a:t> </a:t>
            </a:r>
            <a:r>
              <a:rPr lang="it-IT" dirty="0"/>
              <a:t>(verifica la conformità a qualche norma/obiettivo ma non formula un giudizio di valore)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it-IT" b="1" dirty="0"/>
              <a:t>Procedura di verifica </a:t>
            </a:r>
            <a:r>
              <a:rPr lang="it-IT" dirty="0"/>
              <a:t>(si ripete in modo automatico non tiene conto del contesto)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it-IT" b="1" dirty="0"/>
              <a:t>Analisi del personale </a:t>
            </a:r>
            <a:r>
              <a:rPr lang="it-IT" dirty="0"/>
              <a:t>(risponde ai principi di una organizzazione e non di una politica pubblica)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8768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it-IT" dirty="0"/>
              <a:t>Alcune avvertenze sulle domande valutative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1650" dirty="0"/>
              <a:t>Le domande </a:t>
            </a:r>
            <a:r>
              <a:rPr lang="it-IT" sz="1650" b="1" dirty="0"/>
              <a:t>non devono essere generiche</a:t>
            </a:r>
            <a:r>
              <a:rPr lang="it-IT" sz="1650" dirty="0"/>
              <a:t>, risulterebbero ambigue o di difficile interpretazione 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1650" dirty="0"/>
              <a:t>Una valutazione può rispondere a più domande, ma il </a:t>
            </a:r>
            <a:r>
              <a:rPr lang="it-IT" sz="1650" b="1" dirty="0"/>
              <a:t>numero delle domande non deve essere eccessivo </a:t>
            </a:r>
            <a:r>
              <a:rPr lang="it-IT" sz="1650" dirty="0"/>
              <a:t>altrimenti la valutazione potrebbe richiedere troppi metodi differenti e divenire confusa</a:t>
            </a:r>
            <a:endParaRPr lang="it-IT" sz="1650" b="1" dirty="0"/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1650" b="1" dirty="0"/>
              <a:t>non esiste una corrispondenza univoca tra domande e approcci/metodi: </a:t>
            </a:r>
            <a:r>
              <a:rPr lang="it-IT" sz="1650" dirty="0"/>
              <a:t>alla stessa domanda si può rispondere con vari approcci e con varie combinazioni di metodi.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1A1ABD3-88DA-4016-8FB0-CD542B8DC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5427594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2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8404"/>
            <a:ext cx="8229600" cy="675764"/>
          </a:xfrm>
        </p:spPr>
        <p:txBody>
          <a:bodyPr>
            <a:normAutofit/>
          </a:bodyPr>
          <a:lstStyle/>
          <a:p>
            <a:r>
              <a:rPr lang="it-IT" sz="2025" dirty="0"/>
              <a:t>Importanza delle domande di valutazione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2100" dirty="0"/>
              <a:t>Storicamente, la valutazione </a:t>
            </a:r>
            <a:r>
              <a:rPr lang="it-IT" sz="2100" b="1" dirty="0"/>
              <a:t>era strutturata </a:t>
            </a:r>
            <a:r>
              <a:rPr lang="it-IT" sz="2100" dirty="0"/>
              <a:t>su criteri generici, quali: efficacia, rilevanza, efficienza, coerenza e sostenibilità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2100" dirty="0"/>
              <a:t>Il focus sui suddetti criteri portava spesso alla produzione di valutazioni poco dettagliate, di limitata utilità per il decisore politico. Oggi tendiamo a declinare tali criteri in specifiche </a:t>
            </a:r>
            <a:r>
              <a:rPr lang="it-IT" sz="2100" i="1" dirty="0"/>
              <a:t>domande di valutazione</a:t>
            </a:r>
            <a:endParaRPr lang="it-IT" sz="2100" dirty="0"/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2100" dirty="0"/>
              <a:t>Le domande di valutazione </a:t>
            </a:r>
            <a:r>
              <a:rPr lang="it-IT" sz="2100" b="1" dirty="0"/>
              <a:t>definiscono</a:t>
            </a:r>
            <a:r>
              <a:rPr lang="it-IT" sz="2100" dirty="0"/>
              <a:t> l’obiettivo della valutazione </a:t>
            </a:r>
            <a:r>
              <a:rPr lang="it-IT" sz="2100" b="1" dirty="0"/>
              <a:t>indirizzando le scelte metodologiche del valutatore</a:t>
            </a:r>
            <a:endParaRPr lang="it-IT" sz="21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AA9AB37-5B8C-492E-B180-958B3687F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5525564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819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579"/>
            <a:ext cx="8229600" cy="675764"/>
          </a:xfrm>
        </p:spPr>
        <p:txBody>
          <a:bodyPr/>
          <a:lstStyle/>
          <a:p>
            <a:r>
              <a:rPr lang="it-IT" sz="2025" dirty="0">
                <a:solidFill>
                  <a:prstClr val="black"/>
                </a:solidFill>
              </a:rPr>
              <a:t>Importanza delle domande di valutazione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2000" dirty="0"/>
              <a:t>Le domande di valutazione non sono domande ‘da intervista’ – sono domande appositamente poste per essere analizzate e studiate.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2000" dirty="0"/>
              <a:t>Le domande di valutazione esplorano la relazione tra una </a:t>
            </a:r>
            <a:r>
              <a:rPr lang="it-IT" sz="2000" b="1" dirty="0"/>
              <a:t>politica</a:t>
            </a:r>
            <a:r>
              <a:rPr lang="it-IT" sz="2000" dirty="0"/>
              <a:t> e le sue ‘conseguenze’, ‘effetti’ e ‘risultati’ </a:t>
            </a:r>
            <a:r>
              <a:rPr lang="it-IT" sz="2000" b="1" dirty="0"/>
              <a:t>nel mondo reale</a:t>
            </a:r>
            <a:r>
              <a:rPr lang="it-IT" sz="2000" dirty="0"/>
              <a:t>.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2000" dirty="0"/>
              <a:t>Domande esclusivamente volte a descrivere il funzionamento ‘interno’ di un programma (che, cioè, non affrontano la relazione tra programma e sue conseguenze concrete) </a:t>
            </a:r>
            <a:r>
              <a:rPr lang="it-IT" sz="2000" b="1" dirty="0"/>
              <a:t>non sono domande di valutazione!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2000" dirty="0"/>
              <a:t>Tendenzialmente, le valutazioni hanno alcune di domande di valutazione prioritarie – ognuna delle quali affronta un elemento di interesse particolare nel contesto del programma.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D7CE6C0-C35E-4AC5-9378-0D13FEEA3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6258989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737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86954"/>
            <a:ext cx="8229600" cy="675764"/>
          </a:xfrm>
        </p:spPr>
        <p:txBody>
          <a:bodyPr/>
          <a:lstStyle/>
          <a:p>
            <a:r>
              <a:rPr lang="it-IT" dirty="0"/>
              <a:t>Come si definiscono le domande di valutazione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1800" dirty="0"/>
              <a:t>Necessario che sia chiaro chi sono </a:t>
            </a:r>
            <a:r>
              <a:rPr lang="it-IT" sz="1800" b="1" dirty="0"/>
              <a:t>i principali utilizzatori </a:t>
            </a:r>
            <a:r>
              <a:rPr lang="it-IT" sz="1800" dirty="0"/>
              <a:t>della valutazione e devono essere coinvolti nella definizione delle domande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1800" b="1" dirty="0"/>
              <a:t>Gli stakeholder </a:t>
            </a:r>
            <a:r>
              <a:rPr lang="it-IT" sz="1800" dirty="0"/>
              <a:t>devono essere identificati e coinvolti per avere un ampio punto di vista sulle questioni e assicurare indipendenza nelle scelte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1800" dirty="0"/>
              <a:t>Le </a:t>
            </a:r>
            <a:r>
              <a:rPr lang="it-IT" sz="1800" b="1" dirty="0"/>
              <a:t>domande non devono essere molte </a:t>
            </a:r>
            <a:r>
              <a:rPr lang="it-IT" sz="1800" dirty="0"/>
              <a:t>(3-6 quelle chiave) altrimenti al valutazione diviene generica o inutile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1800" dirty="0"/>
              <a:t>Le </a:t>
            </a:r>
            <a:r>
              <a:rPr lang="it-IT" sz="1800" b="1" dirty="0"/>
              <a:t>domande devono essere valutabili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9271DAE-FD4F-42A0-BE46-51FD9401B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5525564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775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25" dirty="0"/>
              <a:t>Rilevanza/centralità delle domande di valutazione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614488" y="2024844"/>
            <a:ext cx="5915025" cy="366164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564CD49-A611-4A64-9AB4-02AC62F3E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400" y="5525564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809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L’importanza degli stakeholder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900" y="2294874"/>
            <a:ext cx="6172200" cy="286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83DC2DB-4CCB-4EB0-A3EB-8B1124C43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400" y="5525564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918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/>
          <a:lstStyle/>
          <a:p>
            <a:pPr algn="l"/>
            <a:r>
              <a:rPr lang="it-IT" dirty="0"/>
              <a:t>Il disegno di valutazione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9E0E6BE-9ED0-4BE8-BB1E-DE1805CB8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5525564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967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53629"/>
            <a:ext cx="8229600" cy="675764"/>
          </a:xfrm>
        </p:spPr>
        <p:txBody>
          <a:bodyPr/>
          <a:lstStyle/>
          <a:p>
            <a:r>
              <a:rPr lang="it-IT" dirty="0"/>
              <a:t>A cosa serve il disegno di valutazione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350"/>
              </a:spcAft>
            </a:pPr>
            <a:r>
              <a:rPr lang="it-IT" sz="3000" dirty="0"/>
              <a:t>Il </a:t>
            </a:r>
            <a:r>
              <a:rPr lang="it-IT" sz="3000" b="1" dirty="0"/>
              <a:t>disegno di valutazione </a:t>
            </a:r>
            <a:r>
              <a:rPr lang="it-IT" sz="3000" dirty="0"/>
              <a:t>rappresenta la logica complessiva e le tecniche con cui si conduce la ricerca</a:t>
            </a:r>
            <a:endParaRPr lang="it-IT" sz="2850" dirty="0"/>
          </a:p>
          <a:p>
            <a:pPr>
              <a:spcBef>
                <a:spcPts val="0"/>
              </a:spcBef>
              <a:spcAft>
                <a:spcPts val="1350"/>
              </a:spcAft>
            </a:pPr>
            <a:r>
              <a:rPr lang="it-IT" sz="2850" dirty="0"/>
              <a:t>Consente di analizzare le </a:t>
            </a:r>
            <a:r>
              <a:rPr lang="it-IT" sz="2850" b="1" dirty="0"/>
              <a:t>relazioni causali in modo scientifico </a:t>
            </a:r>
            <a:r>
              <a:rPr lang="it-IT" sz="2850" dirty="0"/>
              <a:t>(riproducibile e verificabile)</a:t>
            </a:r>
          </a:p>
          <a:p>
            <a:pPr>
              <a:spcBef>
                <a:spcPts val="0"/>
              </a:spcBef>
              <a:spcAft>
                <a:spcPts val="1350"/>
              </a:spcAft>
            </a:pPr>
            <a:r>
              <a:rPr lang="it-IT" sz="2850" dirty="0"/>
              <a:t>Permette di </a:t>
            </a:r>
            <a:r>
              <a:rPr lang="it-IT" sz="2850" b="1" dirty="0"/>
              <a:t>rispondere alle specifiche domande valutative </a:t>
            </a:r>
            <a:r>
              <a:rPr lang="it-IT" sz="2850" dirty="0"/>
              <a:t>e ne verifica la «valutabilità»</a:t>
            </a:r>
          </a:p>
          <a:p>
            <a:pPr>
              <a:spcBef>
                <a:spcPts val="0"/>
              </a:spcBef>
              <a:spcAft>
                <a:spcPts val="1350"/>
              </a:spcAft>
            </a:pPr>
            <a:r>
              <a:rPr lang="it-IT" sz="2850" dirty="0"/>
              <a:t>E’ definito in coerenza con </a:t>
            </a:r>
            <a:r>
              <a:rPr lang="it-IT" sz="2850" b="1" dirty="0"/>
              <a:t>le risorse e i tempi a disposizione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FA63950-796C-47CE-B961-F1D0CF315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6201839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88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25" dirty="0"/>
              <a:t>Domande di valutazione e scelta metodologica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49085" y="2154690"/>
            <a:ext cx="2463404" cy="28432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13839" y="2225786"/>
            <a:ext cx="4539325" cy="279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 è detto che le domande di valutazione</a:t>
            </a:r>
            <a:r>
              <a:rPr lang="it-IT" sz="15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500" b="1" dirty="0">
                <a:latin typeface="Verdana" panose="020B0604030504040204" pitchFamily="34" charset="0"/>
                <a:ea typeface="Verdana" panose="020B0604030504040204" pitchFamily="34" charset="0"/>
              </a:rPr>
              <a:t>definiscono</a:t>
            </a:r>
            <a:r>
              <a:rPr lang="it-IT" sz="1500" dirty="0">
                <a:latin typeface="Verdana" panose="020B0604030504040204" pitchFamily="34" charset="0"/>
                <a:ea typeface="Verdana" panose="020B0604030504040204" pitchFamily="34" charset="0"/>
              </a:rPr>
              <a:t> l’obiettivo della valutazione </a:t>
            </a:r>
            <a:r>
              <a:rPr lang="it-IT" sz="1500" b="1" dirty="0">
                <a:latin typeface="Verdana" panose="020B0604030504040204" pitchFamily="34" charset="0"/>
                <a:ea typeface="Verdana" panose="020B0604030504040204" pitchFamily="34" charset="0"/>
              </a:rPr>
              <a:t>indirizzando le scelte metodologiche del valutatore</a:t>
            </a:r>
          </a:p>
          <a:p>
            <a:endParaRPr lang="en-GB" sz="150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ben formulate, le domande di valutazione indirizzano verso diverse strategie d’indagine, che a loro volta </a:t>
            </a:r>
            <a:r>
              <a:rPr lang="it-IT" sz="15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indicano/suggeriscono</a:t>
            </a:r>
            <a:r>
              <a:rPr lang="it-IT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specifiche ‘scelte metodologiche’.</a:t>
            </a:r>
          </a:p>
          <a:p>
            <a:endParaRPr lang="en-GB" sz="1575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1013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AED2761-C0EF-4AB4-A335-7F6821804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400" y="5525564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496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579"/>
            <a:ext cx="8229600" cy="675764"/>
          </a:xfrm>
        </p:spPr>
        <p:txBody>
          <a:bodyPr>
            <a:normAutofit/>
          </a:bodyPr>
          <a:lstStyle/>
          <a:p>
            <a:r>
              <a:rPr lang="it-IT" sz="2025" dirty="0"/>
              <a:t>Strategie d’indagine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350"/>
              </a:spcAft>
            </a:pPr>
            <a:r>
              <a:rPr lang="it-IT" dirty="0"/>
              <a:t>Alcune domande di valutazione, come illustrato poc’anzi, sono </a:t>
            </a:r>
            <a:r>
              <a:rPr lang="it-IT" b="1" dirty="0"/>
              <a:t>descrittive</a:t>
            </a:r>
            <a:r>
              <a:rPr lang="it-IT" dirty="0"/>
              <a:t>: “</a:t>
            </a:r>
            <a:r>
              <a:rPr lang="it-IT" i="1" dirty="0"/>
              <a:t>I programmi hanno raggiunto i risultati prefissati</a:t>
            </a:r>
            <a:r>
              <a:rPr lang="it-IT" dirty="0"/>
              <a:t>?”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350"/>
              </a:spcAft>
            </a:pPr>
            <a:r>
              <a:rPr lang="it-IT" dirty="0"/>
              <a:t>Alcune domande sono invece </a:t>
            </a:r>
            <a:r>
              <a:rPr lang="it-IT" b="1" dirty="0"/>
              <a:t>esplicative</a:t>
            </a:r>
            <a:r>
              <a:rPr lang="it-IT" dirty="0"/>
              <a:t>: “</a:t>
            </a:r>
            <a:r>
              <a:rPr lang="it-IT" i="1" dirty="0"/>
              <a:t>Si può dimostrare che i programmi hanno raggiunto i risultati?</a:t>
            </a:r>
            <a:r>
              <a:rPr lang="it-IT" dirty="0"/>
              <a:t>”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350"/>
              </a:spcAft>
            </a:pPr>
            <a:r>
              <a:rPr lang="it-IT" dirty="0"/>
              <a:t>Altre domande sono </a:t>
            </a:r>
            <a:r>
              <a:rPr lang="it-IT" b="1" dirty="0"/>
              <a:t>rivolte al futuro</a:t>
            </a:r>
            <a:r>
              <a:rPr lang="it-IT" dirty="0"/>
              <a:t>: "</a:t>
            </a:r>
            <a:r>
              <a:rPr lang="it-IT" i="1" dirty="0"/>
              <a:t>Queste attività saranno in grado di sostenersi economicamente in maniera autonoma?"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350"/>
              </a:spcAft>
            </a:pPr>
            <a:r>
              <a:rPr lang="it-IT" dirty="0"/>
              <a:t>Strategie d’indagine descrittive, esplicative e rivolte al futuro si avvalgono di diverse famiglie di metodi – </a:t>
            </a:r>
            <a:r>
              <a:rPr lang="it-IT" b="1" dirty="0"/>
              <a:t>diffidare dei valutatori che, indipendentemente dalle domande di valutazione, propongono sempre la stessa soluzione: il metodo in cui credono!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AC2B60D-443C-46CD-B246-20F126F7A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6278039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23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fa la valutazione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1500" dirty="0"/>
              <a:t>La valutazione studia </a:t>
            </a:r>
            <a:r>
              <a:rPr lang="it-IT" sz="1500" b="1" dirty="0"/>
              <a:t>le relazioni di causa ed effetto </a:t>
            </a:r>
            <a:r>
              <a:rPr lang="it-IT" sz="1500" dirty="0"/>
              <a:t>generati da una politica pubblica con i metodi delle scienze sociali. 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1500" b="1" dirty="0"/>
              <a:t>Formula un giudizio in termini di qualità e valore, </a:t>
            </a:r>
            <a:r>
              <a:rPr lang="it-IT" sz="1500" dirty="0"/>
              <a:t>la cui misurazione avviene mediante indicatori qualitativi o quantitativi.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1500" b="1" dirty="0"/>
              <a:t>Analizza politiche pubbliche e processi sociali </a:t>
            </a:r>
            <a:r>
              <a:rPr lang="it-IT" sz="1500" dirty="0"/>
              <a:t>ma non può ricreare condizioni ‘di laboratorio’ per isolare i diversi fenomeni.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1500" b="1" dirty="0"/>
              <a:t>Applica l’analisi a problemi o effetti specifici </a:t>
            </a:r>
            <a:r>
              <a:rPr lang="it-IT" sz="1500" dirty="0"/>
              <a:t>(domande di valutazione) evitando di affrontare domande generiche.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1500" b="1" dirty="0"/>
              <a:t>Costruisce conoscenze, </a:t>
            </a:r>
            <a:r>
              <a:rPr lang="it-IT" sz="1500" dirty="0"/>
              <a:t>indipendenti e scientifiche,</a:t>
            </a:r>
            <a:r>
              <a:rPr lang="it-IT" sz="1500" b="1" dirty="0"/>
              <a:t> </a:t>
            </a:r>
            <a:r>
              <a:rPr lang="it-IT" sz="1500" dirty="0"/>
              <a:t>da utilizzare nei processi decisionali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9298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5054"/>
            <a:ext cx="8229600" cy="675764"/>
          </a:xfrm>
        </p:spPr>
        <p:txBody>
          <a:bodyPr>
            <a:normAutofit/>
          </a:bodyPr>
          <a:lstStyle/>
          <a:p>
            <a:r>
              <a:rPr lang="it-IT" sz="2025" dirty="0"/>
              <a:t>Definire la valutazione d’impatto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it-IT" dirty="0"/>
              <a:t>La valutazione d’impatto (IE) nel contesto delle politiche pubbliche ha tre finalità: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endParaRPr lang="it-IT" dirty="0"/>
          </a:p>
          <a:p>
            <a:pPr marL="385763" indent="-385763"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it-IT" dirty="0"/>
              <a:t>Dimostrare che un </a:t>
            </a:r>
            <a:r>
              <a:rPr lang="it-IT" b="1" dirty="0"/>
              <a:t>programma ha causato un effetto</a:t>
            </a:r>
            <a:r>
              <a:rPr lang="it-IT" dirty="0"/>
              <a:t> – il risultato atteso</a:t>
            </a:r>
          </a:p>
          <a:p>
            <a:pPr marL="385763" indent="-385763"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it-IT" dirty="0"/>
              <a:t>Tendenzialmente, dovrebbero illustrare </a:t>
            </a:r>
            <a:r>
              <a:rPr lang="it-IT" b="1" dirty="0"/>
              <a:t>come funziona un programma</a:t>
            </a:r>
          </a:p>
          <a:p>
            <a:pPr marL="385763" indent="-385763"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it-IT" dirty="0"/>
              <a:t>Considerare il </a:t>
            </a:r>
            <a:r>
              <a:rPr lang="it-IT" b="1" dirty="0"/>
              <a:t>contributo portato/fornito da un programma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377DFCC-5C66-4576-B09E-39F4BC8ED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6020864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092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854"/>
            <a:ext cx="8229600" cy="675764"/>
          </a:xfrm>
        </p:spPr>
        <p:txBody>
          <a:bodyPr>
            <a:normAutofit fontScale="90000"/>
          </a:bodyPr>
          <a:lstStyle/>
          <a:p>
            <a:r>
              <a:rPr lang="it-IT" sz="2025" dirty="0"/>
              <a:t>L’inferenza causale: </a:t>
            </a:r>
            <a:br>
              <a:rPr lang="it-IT" sz="2025" dirty="0"/>
            </a:br>
            <a:r>
              <a:rPr lang="it-IT" sz="2025" dirty="0"/>
              <a:t>Approccio controfattuale e basato sulla teoria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900"/>
              </a:spcBef>
            </a:pPr>
            <a:r>
              <a:rPr lang="it-IT" sz="1800" dirty="0"/>
              <a:t>Vi sono diversi approcci alla spiegazione e all’inferenza causale, secondo la Commissione Europea:</a:t>
            </a:r>
          </a:p>
          <a:p>
            <a:pPr lvl="1">
              <a:spcBef>
                <a:spcPts val="900"/>
              </a:spcBef>
            </a:pPr>
            <a:r>
              <a:rPr lang="it-IT" sz="1500" dirty="0"/>
              <a:t>La tradizionale </a:t>
            </a:r>
            <a:r>
              <a:rPr lang="it-IT" sz="1500" b="1" dirty="0"/>
              <a:t>analisi controfattuale </a:t>
            </a:r>
            <a:r>
              <a:rPr lang="it-IT" sz="1500" dirty="0"/>
              <a:t>può essere utile a dimostrare ‘causalità’ e la portata degli effetti causali. </a:t>
            </a:r>
          </a:p>
          <a:p>
            <a:pPr lvl="1">
              <a:spcBef>
                <a:spcPts val="900"/>
              </a:spcBef>
            </a:pPr>
            <a:r>
              <a:rPr lang="it-IT" sz="1500" dirty="0"/>
              <a:t>Gli </a:t>
            </a:r>
            <a:r>
              <a:rPr lang="it-IT" sz="1500" b="1" dirty="0"/>
              <a:t>approcci basati sulla teoria</a:t>
            </a:r>
            <a:r>
              <a:rPr lang="it-IT" sz="1500" dirty="0"/>
              <a:t>, invece, sono più utili a esplorare ‘perché’ e ‘come’ alcuni effetti sono generati.</a:t>
            </a:r>
            <a:endParaRPr lang="en-GB" sz="1800" dirty="0"/>
          </a:p>
          <a:p>
            <a:pPr marL="0" indent="0">
              <a:spcBef>
                <a:spcPts val="900"/>
              </a:spcBef>
              <a:buNone/>
            </a:pPr>
            <a:endParaRPr lang="en-GB" sz="18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6B4D84F-D3E6-47AA-A8B6-EAE9A6CEA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5525564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104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Disegni</a:t>
            </a:r>
            <a:r>
              <a:rPr lang="en-GB" dirty="0"/>
              <a:t> </a:t>
            </a:r>
            <a:r>
              <a:rPr lang="en-GB" dirty="0" err="1"/>
              <a:t>disponibili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199" y="1774365"/>
            <a:ext cx="3762375" cy="339447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it-IT" sz="1400" dirty="0"/>
              <a:t>Il ‘triangolo del </a:t>
            </a:r>
            <a:r>
              <a:rPr lang="it-IT" sz="1400" dirty="0" err="1"/>
              <a:t>disegno’</a:t>
            </a:r>
            <a:r>
              <a:rPr lang="it-IT" sz="1400" dirty="0"/>
              <a:t> suggerisce di calibrare le nostre domande sulla base dei disegni disponibili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1400" dirty="0"/>
              <a:t>Disegni disponibili: principali modi in cui è possibile dire qualcosa sui nessi causa/effetto utilizzando approcci riconosciuti e convalidati.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1400" dirty="0"/>
              <a:t>Il numero di tali approcci è limitato, ma più d’uno di questi possono essere adatti in circostanze diverse – es. Quando si pongono domande di valutazione diverse.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endParaRPr lang="en-GB" sz="14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F6785FF-82C3-4F48-AF25-EC2B8AF7D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272" y="2274855"/>
            <a:ext cx="3254094" cy="216684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14C971C-EC43-4574-BF2B-58D32CB31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400" y="5525564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077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it-IT" dirty="0"/>
              <a:t>Definizione del disegno per la valutazione di impatto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1385646" y="2348880"/>
            <a:ext cx="6318702" cy="3340098"/>
            <a:chOff x="323528" y="1988840"/>
            <a:chExt cx="8424936" cy="4453463"/>
          </a:xfrm>
        </p:grpSpPr>
        <p:grpSp>
          <p:nvGrpSpPr>
            <p:cNvPr id="36" name="Gruppo 35"/>
            <p:cNvGrpSpPr/>
            <p:nvPr/>
          </p:nvGrpSpPr>
          <p:grpSpPr>
            <a:xfrm>
              <a:off x="539552" y="1988840"/>
              <a:ext cx="8208912" cy="4032448"/>
              <a:chOff x="539552" y="1700808"/>
              <a:chExt cx="8208912" cy="4032448"/>
            </a:xfrm>
          </p:grpSpPr>
          <p:sp>
            <p:nvSpPr>
              <p:cNvPr id="6" name="Ovale 5"/>
              <p:cNvSpPr/>
              <p:nvPr/>
            </p:nvSpPr>
            <p:spPr>
              <a:xfrm>
                <a:off x="3275856" y="1700808"/>
                <a:ext cx="2664296" cy="12241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500" b="1" dirty="0">
                    <a:solidFill>
                      <a:prstClr val="black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Domanda di valutazione</a:t>
                </a:r>
              </a:p>
            </p:txBody>
          </p:sp>
          <p:sp>
            <p:nvSpPr>
              <p:cNvPr id="7" name="Ovale 6"/>
              <p:cNvSpPr/>
              <p:nvPr/>
            </p:nvSpPr>
            <p:spPr>
              <a:xfrm>
                <a:off x="6084168" y="4509120"/>
                <a:ext cx="2664296" cy="12241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500" b="1" dirty="0">
                    <a:solidFill>
                      <a:prstClr val="black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Tipo di programma</a:t>
                </a:r>
              </a:p>
            </p:txBody>
          </p:sp>
          <p:sp>
            <p:nvSpPr>
              <p:cNvPr id="8" name="Ovale 7"/>
              <p:cNvSpPr/>
              <p:nvPr/>
            </p:nvSpPr>
            <p:spPr>
              <a:xfrm>
                <a:off x="539552" y="4509120"/>
                <a:ext cx="2664296" cy="12241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500" b="1" dirty="0">
                    <a:solidFill>
                      <a:prstClr val="black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Possibili approcci</a:t>
                </a:r>
              </a:p>
            </p:txBody>
          </p:sp>
          <p:cxnSp>
            <p:nvCxnSpPr>
              <p:cNvPr id="13" name="Connettore 2 12"/>
              <p:cNvCxnSpPr>
                <a:stCxn id="6" idx="2"/>
                <a:endCxn id="8" idx="0"/>
              </p:cNvCxnSpPr>
              <p:nvPr/>
            </p:nvCxnSpPr>
            <p:spPr>
              <a:xfrm flipH="1">
                <a:off x="1871700" y="2312876"/>
                <a:ext cx="1404156" cy="219624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dash"/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ttore 2 13"/>
              <p:cNvCxnSpPr>
                <a:stCxn id="8" idx="6"/>
                <a:endCxn id="7" idx="2"/>
              </p:cNvCxnSpPr>
              <p:nvPr/>
            </p:nvCxnSpPr>
            <p:spPr>
              <a:xfrm>
                <a:off x="3203848" y="5121188"/>
                <a:ext cx="288032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dash"/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ttore 2 16"/>
              <p:cNvCxnSpPr>
                <a:stCxn id="6" idx="6"/>
                <a:endCxn id="7" idx="0"/>
              </p:cNvCxnSpPr>
              <p:nvPr/>
            </p:nvCxnSpPr>
            <p:spPr>
              <a:xfrm>
                <a:off x="5940152" y="2312876"/>
                <a:ext cx="1476164" cy="219624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dash"/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ttangolo 19"/>
              <p:cNvSpPr/>
              <p:nvPr/>
            </p:nvSpPr>
            <p:spPr>
              <a:xfrm>
                <a:off x="3599892" y="3501008"/>
                <a:ext cx="2016224" cy="93610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350" b="1" dirty="0">
                    <a:solidFill>
                      <a:srgbClr val="FF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SELEZIONE</a:t>
                </a:r>
              </a:p>
              <a:p>
                <a:pPr algn="ctr"/>
                <a:r>
                  <a:rPr lang="it-IT" sz="1350" b="1" dirty="0">
                    <a:solidFill>
                      <a:srgbClr val="FF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APPROCCIO IMPATTO</a:t>
                </a:r>
              </a:p>
            </p:txBody>
          </p:sp>
          <p:cxnSp>
            <p:nvCxnSpPr>
              <p:cNvPr id="22" name="Connettore 2 21"/>
              <p:cNvCxnSpPr>
                <a:stCxn id="8" idx="7"/>
                <a:endCxn id="20" idx="1"/>
              </p:cNvCxnSpPr>
              <p:nvPr/>
            </p:nvCxnSpPr>
            <p:spPr>
              <a:xfrm flipV="1">
                <a:off x="2813671" y="3969060"/>
                <a:ext cx="786221" cy="71933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ttore 2 25"/>
              <p:cNvCxnSpPr>
                <a:stCxn id="6" idx="4"/>
                <a:endCxn id="20" idx="0"/>
              </p:cNvCxnSpPr>
              <p:nvPr/>
            </p:nvCxnSpPr>
            <p:spPr>
              <a:xfrm>
                <a:off x="4608004" y="2924944"/>
                <a:ext cx="0" cy="576064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ttore 2 28"/>
              <p:cNvCxnSpPr>
                <a:stCxn id="7" idx="1"/>
                <a:endCxn id="20" idx="3"/>
              </p:cNvCxnSpPr>
              <p:nvPr/>
            </p:nvCxnSpPr>
            <p:spPr>
              <a:xfrm flipH="1" flipV="1">
                <a:off x="5616116" y="3969060"/>
                <a:ext cx="858229" cy="71933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Rettangolo 14"/>
            <p:cNvSpPr/>
            <p:nvPr/>
          </p:nvSpPr>
          <p:spPr>
            <a:xfrm>
              <a:off x="323528" y="6165304"/>
              <a:ext cx="799288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50" dirty="0" err="1">
                  <a:solidFill>
                    <a:prstClr val="black"/>
                  </a:solidFill>
                  <a:latin typeface="Verdana" pitchFamily="34" charset="0"/>
                  <a:ea typeface="Calibri" pitchFamily="34" charset="0"/>
                  <a:cs typeface="Times New Roman" pitchFamily="18" charset="0"/>
                </a:rPr>
                <a:t>Adattato</a:t>
              </a:r>
              <a:r>
                <a:rPr lang="en-US" sz="750" dirty="0">
                  <a:solidFill>
                    <a:prstClr val="black"/>
                  </a:solidFill>
                  <a:latin typeface="Verdana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750" dirty="0" err="1">
                  <a:solidFill>
                    <a:prstClr val="black"/>
                  </a:solidFill>
                  <a:latin typeface="Verdana" pitchFamily="34" charset="0"/>
                  <a:ea typeface="Calibri" pitchFamily="34" charset="0"/>
                  <a:cs typeface="Times New Roman" pitchFamily="18" charset="0"/>
                </a:rPr>
                <a:t>da</a:t>
              </a:r>
              <a:r>
                <a:rPr lang="en-US" sz="750" dirty="0">
                  <a:solidFill>
                    <a:prstClr val="black"/>
                  </a:solidFill>
                  <a:latin typeface="Verdana" pitchFamily="34" charset="0"/>
                  <a:ea typeface="Calibri" pitchFamily="34" charset="0"/>
                  <a:cs typeface="Times New Roman" pitchFamily="18" charset="0"/>
                </a:rPr>
                <a:t> Elliot Stern et al. </a:t>
              </a:r>
              <a:r>
                <a:rPr lang="en-US" sz="750" i="1" dirty="0">
                  <a:solidFill>
                    <a:prstClr val="black"/>
                  </a:solidFill>
                  <a:latin typeface="Verdana" pitchFamily="34" charset="0"/>
                  <a:ea typeface="Calibri" pitchFamily="34" charset="0"/>
                  <a:cs typeface="Times New Roman" pitchFamily="18" charset="0"/>
                </a:rPr>
                <a:t>Broadening the Range of Designs and Methods for Impact Evaluations, </a:t>
              </a:r>
              <a:r>
                <a:rPr lang="en-US" sz="750" dirty="0">
                  <a:solidFill>
                    <a:prstClr val="black"/>
                  </a:solidFill>
                  <a:latin typeface="Verdana" pitchFamily="34" charset="0"/>
                  <a:ea typeface="Calibri" pitchFamily="34" charset="0"/>
                  <a:cs typeface="Times New Roman" pitchFamily="18" charset="0"/>
                </a:rPr>
                <a:t>DIF, 2012.</a:t>
              </a: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CasellaDiTesto 17"/>
          <p:cNvSpPr txBox="1"/>
          <p:nvPr/>
        </p:nvSpPr>
        <p:spPr>
          <a:xfrm rot="20653376">
            <a:off x="5527890" y="1866928"/>
            <a:ext cx="299181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135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350" b="1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Cosa </a:t>
            </a:r>
            <a:r>
              <a:rPr lang="it-IT" sz="135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 conseguito? </a:t>
            </a:r>
          </a:p>
          <a:p>
            <a:pPr>
              <a:buFont typeface="Arial" pitchFamily="34" charset="0"/>
              <a:buChar char="•"/>
            </a:pPr>
            <a:r>
              <a:rPr lang="it-IT" sz="135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350" b="1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Perché</a:t>
            </a:r>
            <a:r>
              <a:rPr lang="it-IT" sz="135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ha ottenuto quell’effetto?</a:t>
            </a:r>
          </a:p>
        </p:txBody>
      </p:sp>
      <p:sp>
        <p:nvSpPr>
          <p:cNvPr id="19" name="CasellaDiTesto 18"/>
          <p:cNvSpPr txBox="1"/>
          <p:nvPr/>
        </p:nvSpPr>
        <p:spPr>
          <a:xfrm rot="20653376">
            <a:off x="1090123" y="3916364"/>
            <a:ext cx="192232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135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350" i="1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Contro-fattuale</a:t>
            </a:r>
            <a:endParaRPr lang="it-IT" sz="1350" i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35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Basato sulla teoria</a:t>
            </a:r>
          </a:p>
        </p:txBody>
      </p:sp>
      <p:sp>
        <p:nvSpPr>
          <p:cNvPr id="21" name="CasellaDiTesto 20"/>
          <p:cNvSpPr txBox="1"/>
          <p:nvPr/>
        </p:nvSpPr>
        <p:spPr>
          <a:xfrm rot="20653376">
            <a:off x="5809517" y="3441997"/>
            <a:ext cx="2208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12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Causalità semplice con molti casi</a:t>
            </a:r>
          </a:p>
          <a:p>
            <a:pPr>
              <a:buFont typeface="Arial" pitchFamily="34" charset="0"/>
              <a:buChar char="•"/>
            </a:pPr>
            <a:r>
              <a:rPr lang="it-IT" sz="12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Causalità complessa con pochi casi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1149899B-FCD7-47CE-9CD5-A0C022A87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5982764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435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063229"/>
            <a:ext cx="8229600" cy="675764"/>
          </a:xfrm>
          <a:ln>
            <a:noFill/>
          </a:ln>
        </p:spPr>
        <p:txBody>
          <a:bodyPr/>
          <a:lstStyle/>
          <a:p>
            <a:r>
              <a:rPr lang="it-IT" sz="2400" dirty="0"/>
              <a:t>I principali elementi per definire il disegno della valutazione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44485"/>
            <a:ext cx="8229600" cy="3394472"/>
          </a:xfrm>
        </p:spPr>
        <p:txBody>
          <a:bodyPr>
            <a:normAutofit/>
          </a:bodyPr>
          <a:lstStyle/>
          <a:p>
            <a:pPr marL="385763" indent="-385763">
              <a:spcBef>
                <a:spcPts val="0"/>
              </a:spcBef>
              <a:spcAft>
                <a:spcPts val="1350"/>
              </a:spcAft>
              <a:buFont typeface="+mj-lt"/>
              <a:buAutoNum type="arabicPeriod"/>
            </a:pPr>
            <a:r>
              <a:rPr lang="it-IT" sz="2100" b="1" dirty="0"/>
              <a:t>La domanda di valutazione </a:t>
            </a:r>
            <a:r>
              <a:rPr lang="it-IT" sz="2100" dirty="0"/>
              <a:t>(‘Cosa’ o ‘</a:t>
            </a:r>
            <a:r>
              <a:rPr lang="it-IT" sz="2100" dirty="0" err="1"/>
              <a:t>Perchè</a:t>
            </a:r>
            <a:r>
              <a:rPr lang="it-IT" sz="2100" dirty="0"/>
              <a:t>’)</a:t>
            </a:r>
            <a:r>
              <a:rPr lang="it-IT" sz="2100" b="1" dirty="0"/>
              <a:t> e il relativo tipo di valutazione </a:t>
            </a:r>
            <a:r>
              <a:rPr lang="it-IT" sz="2100" dirty="0"/>
              <a:t>(ex-ante, </a:t>
            </a:r>
            <a:r>
              <a:rPr lang="it-IT" sz="2100" dirty="0" err="1"/>
              <a:t>on-going</a:t>
            </a:r>
            <a:r>
              <a:rPr lang="it-IT" sz="2100" dirty="0"/>
              <a:t>, ex-post)</a:t>
            </a:r>
          </a:p>
          <a:p>
            <a:pPr marL="385763" indent="-385763">
              <a:spcBef>
                <a:spcPts val="0"/>
              </a:spcBef>
              <a:spcAft>
                <a:spcPts val="1350"/>
              </a:spcAft>
              <a:buFont typeface="+mj-lt"/>
              <a:buAutoNum type="arabicPeriod"/>
            </a:pPr>
            <a:r>
              <a:rPr lang="it-IT" sz="2100" b="1" dirty="0"/>
              <a:t>Il tipo di programma/intervento </a:t>
            </a:r>
            <a:r>
              <a:rPr lang="it-IT" sz="2100" dirty="0"/>
              <a:t>(“ricorrente a causalità semplice” vs. “singolare e con causalità multiple”)</a:t>
            </a:r>
          </a:p>
          <a:p>
            <a:pPr marL="385763" indent="-385763">
              <a:spcBef>
                <a:spcPts val="0"/>
              </a:spcBef>
              <a:spcAft>
                <a:spcPts val="1350"/>
              </a:spcAft>
              <a:buFont typeface="+mj-lt"/>
              <a:buAutoNum type="arabicPeriod"/>
            </a:pPr>
            <a:r>
              <a:rPr lang="it-IT" sz="2100" b="1" dirty="0"/>
              <a:t>Gli approcci disponibili</a:t>
            </a:r>
            <a:r>
              <a:rPr lang="it-IT" sz="2100" dirty="0"/>
              <a:t> (CIE, TBIE, ecc.)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91B01CA-43D5-48FB-9167-D48BA4CA0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400" y="5525564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73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5054"/>
            <a:ext cx="8229600" cy="675764"/>
          </a:xfrm>
        </p:spPr>
        <p:txBody>
          <a:bodyPr>
            <a:normAutofit/>
          </a:bodyPr>
          <a:lstStyle/>
          <a:p>
            <a:pPr algn="ctr"/>
            <a:r>
              <a:rPr lang="it-IT" sz="2400" dirty="0"/>
              <a:t>Quattro tipi di disegni causali ed esplicativi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it-IT" b="1" dirty="0"/>
              <a:t>Regolarità – </a:t>
            </a:r>
            <a:r>
              <a:rPr lang="it-IT" dirty="0"/>
              <a:t>esplora la frequenza delle associazioni tra causa ed effetto – è la base inferenziale per gli approcci statistici alla valutazione d’impatto</a:t>
            </a:r>
            <a:endParaRPr lang="it-IT" b="1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it-IT" b="1" dirty="0"/>
              <a:t>Approcci controfattuali – </a:t>
            </a:r>
            <a:r>
              <a:rPr lang="it-IT" dirty="0"/>
              <a:t>esplorano la differenza tra due casi altrimenti identici – la base inferenziale per gli approcci valutativi sperimentali e quasi-sperimentali.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it-IT" b="1" dirty="0"/>
              <a:t>Causalità multipla – </a:t>
            </a:r>
            <a:r>
              <a:rPr lang="it-IT" dirty="0"/>
              <a:t>esplora combinazioni di cause che conducono a un unico effetto – base inferenziale per gli approcci ‘configurativi’ alla valutazione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it-IT" b="1" dirty="0"/>
              <a:t>Causalità generativa – </a:t>
            </a:r>
            <a:r>
              <a:rPr lang="it-IT" dirty="0"/>
              <a:t>volta a identificare i ‘meccanismi’ che spiegano gli effetti – base inferenziale per gli approcci alla valutazione realisti e basati sulla teoria. </a:t>
            </a:r>
            <a:endParaRPr lang="it-IT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5BFB41A-CBCE-421F-91CB-EA2D35AB6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6239939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900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3953"/>
            <a:ext cx="8229600" cy="675764"/>
          </a:xfrm>
        </p:spPr>
        <p:txBody>
          <a:bodyPr>
            <a:normAutofit/>
          </a:bodyPr>
          <a:lstStyle/>
          <a:p>
            <a:r>
              <a:rPr lang="it-IT" dirty="0"/>
              <a:t>Pro e contro dei diversi disegni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it-IT" b="1" dirty="0"/>
              <a:t>‘Regolarità’ </a:t>
            </a:r>
            <a:r>
              <a:rPr lang="it-IT" dirty="0"/>
              <a:t>richiede un numero elevato di casi diversi per catturare un livello sufficiente di diversità (o differenza) e un numero elevato di variabili per la misurazione.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it-IT" b="1" dirty="0"/>
              <a:t>Controfattuali </a:t>
            </a:r>
            <a:r>
              <a:rPr lang="it-IT" dirty="0"/>
              <a:t>permettono di rispondere alla domanda: “Questo particolare intervento ha fatto la differenza in questo caso?” Sono però deboli in termini di validità esterna e </a:t>
            </a:r>
            <a:r>
              <a:rPr lang="it-IT" b="1" dirty="0" err="1"/>
              <a:t>generalizzabilità</a:t>
            </a:r>
            <a:r>
              <a:rPr lang="it-IT" dirty="0"/>
              <a:t>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it-IT" b="1" dirty="0"/>
              <a:t>Esperimenti e associazioni statistiche/di regolarità </a:t>
            </a:r>
            <a:r>
              <a:rPr lang="it-IT" dirty="0"/>
              <a:t>funzionano bene quando i fattori causali sono indipendenti, non se interagiscono tra loro.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it-IT" b="1" dirty="0"/>
              <a:t>La causalità generativa </a:t>
            </a:r>
            <a:r>
              <a:rPr lang="it-IT" dirty="0"/>
              <a:t>è particolarmente adatta alla spiegazione, meno a stimare/misurare le quantità o le portate degli impatti.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it-IT" dirty="0"/>
              <a:t>Esperimenti e modelli statistici non sono particolarmente efficaci a tenere conto dei contesti culturali, istituzionali, storici ed economici – ma sono indicate per la misurazione, nelle giuste circostanze.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F253885-B0FE-4979-A82B-D252426F1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6106589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7503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Valutazioni di impatto: principali opzioni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67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36740187"/>
              </p:ext>
            </p:extLst>
          </p:nvPr>
        </p:nvGraphicFramePr>
        <p:xfrm>
          <a:off x="457200" y="2008347"/>
          <a:ext cx="8229602" cy="33718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49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1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3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13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it-IT"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100" b="1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Controfattuali</a:t>
                      </a:r>
                      <a:endParaRPr lang="it-IT" sz="11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sz="14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1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Basati sulla teoria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sz="14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endParaRPr lang="it-IT"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Regolarità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Sperimentale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Causalità m</a:t>
                      </a:r>
                      <a:r>
                        <a:rPr lang="it-IT" sz="11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ultipla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Generativa /meccanismi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lang="it-IT" sz="11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Tipo programma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Molti casi, causalità indipendenti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Casi uguali da comparare, capacità di controllare l’intervento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Numero </a:t>
                      </a:r>
                      <a:r>
                        <a:rPr lang="it-IT" sz="11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di casi limitato ma significativo,  di cui alcuni comparabili</a:t>
                      </a:r>
                      <a:endParaRPr lang="it-IT"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Pochi casi  con buon acceso dati,</a:t>
                      </a:r>
                    </a:p>
                    <a:p>
                      <a:pPr algn="ctr"/>
                      <a:r>
                        <a:rPr lang="it-IT" sz="11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Teoria per </a:t>
                      </a:r>
                      <a:r>
                        <a:rPr lang="it-IT" sz="11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identificare i fattori esplicativi</a:t>
                      </a:r>
                      <a:endParaRPr lang="it-IT"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it-IT" sz="11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Punti forza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Basato su relazioni forti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Evita distorsioni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Evidenza tipologie e  affronta limitata complessità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200" baseline="0" dirty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Comprensione dettagliata e fuoco sui contesti</a:t>
                      </a:r>
                      <a:endParaRPr lang="it-IT"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it-IT" sz="11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Punti debolezza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Difficoltà sul ‘come’ e ‘perché’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Generalizzazione e ruolo del</a:t>
                      </a:r>
                      <a:r>
                        <a:rPr lang="it-IT" sz="11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contesto</a:t>
                      </a:r>
                      <a:endParaRPr lang="it-IT"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200" baseline="0" dirty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 causalità molto complesse</a:t>
                      </a:r>
                      <a:endParaRPr lang="it-IT"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200" baseline="0" dirty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Nella misura effetti e indipendenza</a:t>
                      </a:r>
                      <a:endParaRPr lang="it-IT"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it-IT" sz="11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Principali tecniche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Analisi</a:t>
                      </a:r>
                      <a:r>
                        <a:rPr lang="it-IT" sz="11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statistiche e modelli</a:t>
                      </a:r>
                      <a:endParaRPr lang="it-IT"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RTC, PSM, </a:t>
                      </a:r>
                      <a:r>
                        <a:rPr lang="it-IT" sz="11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DID, etc.</a:t>
                      </a:r>
                      <a:endParaRPr lang="it-IT"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Casi studio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Ricerca sul campo e</a:t>
                      </a:r>
                      <a:r>
                        <a:rPr lang="it-IT" sz="11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partecipata</a:t>
                      </a:r>
                      <a:endParaRPr lang="it-IT"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it-IT" sz="11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Esempi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Politiche settoriali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Incentivi e formazione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Sviluppo locale, molte cause molti risultati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Politiche focalizzate, multi-attore e operanti in diversi contesti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A48135C0-9A30-444F-8956-2932D3C2C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400" y="6054071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3829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/>
              <a:t>Caratteristiche del programma e disegno valutativo (1)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68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Segnaposto contenu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4293277"/>
              </p:ext>
            </p:extLst>
          </p:nvPr>
        </p:nvGraphicFramePr>
        <p:xfrm>
          <a:off x="457201" y="2057400"/>
          <a:ext cx="8229600" cy="38503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66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06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Caratteristiche del programma </a:t>
                      </a:r>
                      <a:endParaRPr lang="it-IT" sz="14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100" noProof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Sfide per la valutazione </a:t>
                      </a:r>
                      <a:endParaRPr lang="it-IT" sz="1400" noProof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Implicazioni per il disegno</a:t>
                      </a:r>
                      <a:endParaRPr lang="it-IT" sz="14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100" b="1" i="1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Si sovrappone a altri interventi con simili obiettivi</a:t>
                      </a:r>
                      <a:endParaRPr lang="it-IT" sz="1400" b="1" i="1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Separare gli effetti del programma da quelli degli altri</a:t>
                      </a:r>
                      <a:endParaRPr lang="it-IT" sz="14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"/>
                      </a:pP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Considerare valutazioni di programmi integrati.</a:t>
                      </a:r>
                      <a:endParaRPr lang="it-IT" sz="14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"/>
                      </a:pP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‘</a:t>
                      </a:r>
                      <a:r>
                        <a:rPr lang="it-IT" sz="1100" noProof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Contribution</a:t>
                      </a: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’ </a:t>
                      </a:r>
                      <a:r>
                        <a:rPr lang="it-IT" sz="1100" noProof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analysis</a:t>
                      </a: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</a:t>
                      </a:r>
                      <a:endParaRPr lang="it-IT" sz="14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100" b="1" i="1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Diverse e numerose attività e progetti</a:t>
                      </a:r>
                      <a:endParaRPr lang="it-IT" sz="1400" b="1" i="1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Come valutare l’impatto complessivo del programma e distinguere le diverse componenti</a:t>
                      </a:r>
                      <a:endParaRPr lang="it-IT" sz="14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"/>
                      </a:pP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Assicurare che gli obiettivi del programma siano considerati tra i criteri della valutazione dei singoli progetti.</a:t>
                      </a:r>
                      <a:endParaRPr lang="it-IT" sz="14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"/>
                      </a:pP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Definire un comune quadro analitico per guidare la valutazione dei diversi progetti.</a:t>
                      </a:r>
                      <a:endParaRPr lang="it-IT" sz="14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"/>
                      </a:pP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Realizzare casi studio che approfondiscano legami e ‘</a:t>
                      </a:r>
                      <a:r>
                        <a:rPr lang="it-IT" sz="1100" noProof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spill-overs</a:t>
                      </a: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’ tra progetti.</a:t>
                      </a:r>
                      <a:endParaRPr lang="it-IT" sz="14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"/>
                      </a:pP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 i diversi progetti sono simili per obiettivi e management è possibile utilizzare QCA.</a:t>
                      </a:r>
                      <a:endParaRPr lang="it-IT" sz="14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3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100" b="1" i="1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Progetti differenti e “personalizzati” implementati in diversi contesti</a:t>
                      </a:r>
                      <a:endParaRPr lang="it-IT" sz="1400" b="1" i="1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100" noProof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Come aggregare o sintetizzare “mele e pere”.</a:t>
                      </a:r>
                      <a:endParaRPr lang="it-IT" sz="1400" noProof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"/>
                      </a:pP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Identificare alternative teorie del cambiamento.</a:t>
                      </a:r>
                      <a:endParaRPr lang="it-IT" sz="14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"/>
                      </a:pP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Concentrarsi sui meccanismi più che sugli effetti. </a:t>
                      </a:r>
                      <a:endParaRPr lang="it-IT" sz="14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"/>
                      </a:pP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Sviluppare tipologie di contesti e messa in opera.</a:t>
                      </a:r>
                      <a:endParaRPr lang="it-IT" sz="14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"/>
                      </a:pP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Coinvolgere </a:t>
                      </a:r>
                      <a:r>
                        <a:rPr lang="it-IT" sz="1100" noProof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stakeholders</a:t>
                      </a: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per avere conoscenza locale e disegno partecipato.</a:t>
                      </a:r>
                      <a:endParaRPr lang="it-IT" sz="14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F9CD346D-1737-4858-9857-DC8681895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6054071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428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Caratteristiche del programma e disegno valutativo (2)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69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57647472"/>
              </p:ext>
            </p:extLst>
          </p:nvPr>
        </p:nvGraphicFramePr>
        <p:xfrm>
          <a:off x="457200" y="2057400"/>
          <a:ext cx="8229602" cy="35575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66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06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Caratteristiche del programma 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Sfide per la valutazione </a:t>
                      </a:r>
                      <a:endParaRPr lang="it-IT" sz="14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Implicazioni per il disegno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8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100" b="1" i="1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Programmi operano tramite agenti e spesso a differenti fasi</a:t>
                      </a:r>
                      <a:endParaRPr lang="it-IT" sz="1400" b="1" i="1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Quale valutazione per ogni fase</a:t>
                      </a:r>
                      <a:endParaRPr lang="it-IT" sz="14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Come dividere il programma in parti gestibili</a:t>
                      </a:r>
                      <a:endParaRPr lang="it-IT" sz="14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"/>
                      </a:pP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Distinguere tra diversi fasi (setup, implementazione e prestazione servizio)</a:t>
                      </a:r>
                      <a:endParaRPr lang="it-IT" sz="14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"/>
                      </a:pP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Sviluppare una strategia concatenata di valutazione</a:t>
                      </a:r>
                      <a:endParaRPr lang="it-IT" sz="14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3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100" b="1" i="1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 possibili impatti del programma sono a lungo termine </a:t>
                      </a:r>
                      <a:endParaRPr lang="it-IT" sz="1400" b="1" i="1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Quando condurre una valutazione e come giudicare il successo</a:t>
                      </a:r>
                      <a:endParaRPr lang="it-IT" sz="14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"/>
                      </a:pP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Teoria del cambiamento di lungo periodo.</a:t>
                      </a:r>
                      <a:endParaRPr lang="it-IT" sz="14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"/>
                      </a:pP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Monitoraggio e indicatori per misurare la distanza realizzata</a:t>
                      </a:r>
                      <a:endParaRPr lang="it-IT" sz="14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"/>
                      </a:pP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Valutare la traiettoria dell’’implementazione per giudicare quando realizzare le valutazioni</a:t>
                      </a:r>
                      <a:endParaRPr lang="it-IT" sz="14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"/>
                      </a:pP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Tracciare eventi critici che possono riorientare il programma</a:t>
                      </a:r>
                      <a:endParaRPr lang="it-IT" sz="14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2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100" b="1" i="1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Opera in aree poco conosciute </a:t>
                      </a:r>
                      <a:endParaRPr lang="it-IT" sz="1400" b="1" i="1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Costruire una valida Teoria. </a:t>
                      </a:r>
                      <a:endParaRPr lang="it-IT" sz="14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Trovare evidenze che supportino la teoria</a:t>
                      </a:r>
                      <a:endParaRPr lang="it-IT" sz="14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"/>
                      </a:pP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Considerare la teoria del cambiamento come un oggetto in evoluzione e da rivedere</a:t>
                      </a:r>
                      <a:endParaRPr lang="it-IT" sz="14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"/>
                      </a:pP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Esplorare alternative catene causali</a:t>
                      </a:r>
                      <a:endParaRPr lang="it-IT" sz="14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"/>
                      </a:pP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Coinvolgere stakeholder e le loro Teorie del Cambiamento</a:t>
                      </a:r>
                      <a:endParaRPr lang="it-IT" sz="14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1B92B952-9485-4874-B162-8D5F1D79D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6054071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04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58553"/>
            <a:ext cx="8229600" cy="675764"/>
          </a:xfrm>
        </p:spPr>
        <p:txBody>
          <a:bodyPr/>
          <a:lstStyle/>
          <a:p>
            <a:r>
              <a:rPr lang="en-GB" dirty="0"/>
              <a:t>Le </a:t>
            </a:r>
            <a:r>
              <a:rPr lang="en-GB" dirty="0" err="1"/>
              <a:t>finalità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valutazione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9227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2000" dirty="0"/>
              <a:t>La valutazione di una politica può rispondere a 5 principali scopi o bisogni conoscitivi: </a:t>
            </a:r>
          </a:p>
          <a:p>
            <a:pPr marL="685800" lvl="1" indent="-385763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t-IT" sz="2000" b="1" dirty="0"/>
              <a:t>scegliere</a:t>
            </a:r>
            <a:r>
              <a:rPr lang="it-IT" sz="2000" dirty="0"/>
              <a:t> tra politiche alternative (giudizio comparativo)</a:t>
            </a:r>
          </a:p>
          <a:p>
            <a:pPr marL="685800" lvl="1" indent="-385763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t-IT" sz="2000" b="1" dirty="0"/>
              <a:t>gestire</a:t>
            </a:r>
            <a:r>
              <a:rPr lang="it-IT" sz="2000" dirty="0"/>
              <a:t> organizzazioni e controllarne la performance (quanto bene ha fatto una data organizzazione) </a:t>
            </a:r>
          </a:p>
          <a:p>
            <a:pPr marL="685800" lvl="1" indent="-385763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t-IT" sz="2000" b="1" dirty="0"/>
              <a:t>rendere</a:t>
            </a:r>
            <a:r>
              <a:rPr lang="it-IT" sz="2000" dirty="0"/>
              <a:t> conto delle realizzazioni (</a:t>
            </a:r>
            <a:r>
              <a:rPr lang="it-IT" sz="2000" i="1" dirty="0" err="1"/>
              <a:t>accountability</a:t>
            </a:r>
            <a:r>
              <a:rPr lang="it-IT" sz="2000" dirty="0"/>
              <a:t>) a cittadini o soggetti esterni</a:t>
            </a:r>
          </a:p>
          <a:p>
            <a:pPr marL="728663" lvl="1" indent="-385763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t-IT" sz="2000" b="1" dirty="0"/>
              <a:t>apprendere</a:t>
            </a:r>
            <a:r>
              <a:rPr lang="it-IT" sz="2000" dirty="0"/>
              <a:t> l’utilità delle soluzioni adottate  attraverso l’analisi critica dei processi di attuazione e la misurazione degli effetti prodotti</a:t>
            </a:r>
          </a:p>
          <a:p>
            <a:pPr marL="728663" lvl="1" indent="-385763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t-IT" sz="2000" b="1" dirty="0"/>
              <a:t>motivare</a:t>
            </a:r>
            <a:r>
              <a:rPr lang="it-IT" sz="2000" dirty="0"/>
              <a:t> una collettività verso uno scopo comune</a:t>
            </a:r>
            <a:endParaRPr lang="it-IT" sz="2000" i="1" dirty="0"/>
          </a:p>
          <a:p>
            <a:pPr marL="685800" lvl="1" indent="-385763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endParaRPr lang="en-GB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235782D-653A-4D7B-9651-3230CB915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6272185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757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Caratteristiche del programma e disegno valutativo (3)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70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Segnaposto contenu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1709863"/>
              </p:ext>
            </p:extLst>
          </p:nvPr>
        </p:nvGraphicFramePr>
        <p:xfrm>
          <a:off x="544286" y="2057401"/>
          <a:ext cx="8142516" cy="34238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48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4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Caratteristiche del programma </a:t>
                      </a:r>
                      <a:endParaRPr lang="it-IT" sz="14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noProof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Sfide per la valutazione </a:t>
                      </a:r>
                      <a:endParaRPr lang="it-IT" sz="1400" noProof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noProof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Implicazioni per il disegno</a:t>
                      </a:r>
                      <a:endParaRPr lang="it-IT" sz="1400" noProof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9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100" b="1" i="1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Opera in aree di rischio o incertezza </a:t>
                      </a:r>
                      <a:endParaRPr lang="it-IT" sz="1400" b="1" i="1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Probabili contrattempi o blocchi</a:t>
                      </a:r>
                      <a:endParaRPr lang="it-IT" sz="14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Assenza di proporzione tra cause ed effetti</a:t>
                      </a:r>
                      <a:endParaRPr lang="it-IT" sz="14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"/>
                      </a:pP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Verificare la </a:t>
                      </a:r>
                      <a:r>
                        <a:rPr lang="it-IT" sz="1100" noProof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valutabilità</a:t>
                      </a:r>
                      <a:endParaRPr lang="it-IT" sz="14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"/>
                      </a:pP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Disegnare un strategia per fasi che può rispondere ad emergenze</a:t>
                      </a:r>
                      <a:endParaRPr lang="it-IT" sz="14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"/>
                      </a:pP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Identificare punti di innesco e </a:t>
                      </a:r>
                      <a:r>
                        <a:rPr lang="it-IT" sz="1100" noProof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bottlenecks</a:t>
                      </a: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’.</a:t>
                      </a:r>
                      <a:endParaRPr lang="it-IT" sz="14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"/>
                      </a:pP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Valutazione in tempo reale, con elementi di apprendimento e rapidi feedback.</a:t>
                      </a:r>
                      <a:endParaRPr lang="it-IT" sz="14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7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100" b="1" i="1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Impatti attesi sono difficili da misurare o intangibili</a:t>
                      </a:r>
                      <a:endParaRPr lang="it-IT" sz="1400" b="1" i="1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100" noProof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L’impatto potrebbe essere inteso differentemente tra </a:t>
                      </a:r>
                      <a:endParaRPr lang="it-IT" sz="1400" noProof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100" noProof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stakeholders e</a:t>
                      </a:r>
                      <a:endParaRPr lang="it-IT" sz="1400" noProof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100" noProof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beneficiari</a:t>
                      </a:r>
                      <a:endParaRPr lang="it-IT" sz="1400" noProof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"/>
                      </a:pP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Sviluppare una Teoria del C. con gli stakeholders e i beneficiari.</a:t>
                      </a:r>
                      <a:endParaRPr lang="it-IT" sz="14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"/>
                      </a:pP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Concordare impatti intermedi e a lungo termine su un percorso di realizzazione </a:t>
                      </a:r>
                      <a:endParaRPr lang="it-IT" sz="14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"/>
                      </a:pPr>
                      <a:r>
                        <a:rPr lang="it-IT" sz="1100" noProof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Approcci partecipativi per definire gli impatti</a:t>
                      </a:r>
                      <a:endParaRPr lang="it-IT" sz="14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8341EDA6-C6C0-43A6-8045-56CA7EDB5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6054071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149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25665"/>
            <a:ext cx="8229600" cy="675764"/>
          </a:xfrm>
        </p:spPr>
        <p:txBody>
          <a:bodyPr/>
          <a:lstStyle/>
          <a:p>
            <a:r>
              <a:rPr lang="it-IT" dirty="0"/>
              <a:t>Altri fattori per la definizione del disegno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it-IT" b="1" dirty="0"/>
              <a:t>Corretto utilizzo </a:t>
            </a:r>
            <a:r>
              <a:rPr lang="it-IT" dirty="0"/>
              <a:t>dei diversi dati (di programma, altri amministrativi, contesto, originali)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it-IT" b="1" dirty="0"/>
              <a:t>Risorse umane </a:t>
            </a:r>
            <a:r>
              <a:rPr lang="it-IT" dirty="0"/>
              <a:t>e loro mix (conoscenza di valutazione e di settore)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it-IT" b="1" dirty="0"/>
              <a:t>Risorse economiche</a:t>
            </a:r>
            <a:r>
              <a:rPr lang="it-IT" dirty="0"/>
              <a:t> (giornate lavoro e relativi costi)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it-IT" b="1" dirty="0"/>
              <a:t>Risorse di tempo</a:t>
            </a:r>
            <a:r>
              <a:rPr lang="it-IT" dirty="0"/>
              <a:t> (entro quando)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it-IT" dirty="0"/>
              <a:t>La </a:t>
            </a:r>
            <a:r>
              <a:rPr lang="it-IT" b="1" dirty="0"/>
              <a:t>cooperazione </a:t>
            </a:r>
            <a:r>
              <a:rPr lang="it-IT" dirty="0"/>
              <a:t>dei soggetti coinvolti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it-IT" dirty="0"/>
              <a:t>Le </a:t>
            </a:r>
            <a:r>
              <a:rPr lang="it-IT" b="1" dirty="0"/>
              <a:t>conoscenze già disponibili </a:t>
            </a:r>
            <a:r>
              <a:rPr lang="it-IT" dirty="0"/>
              <a:t>(altre valutazioni, letteratura)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71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B796AC8-2D6D-4DBD-A406-CED314E64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6054071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5620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0498"/>
            <a:ext cx="8229600" cy="675764"/>
          </a:xfrm>
        </p:spPr>
        <p:txBody>
          <a:bodyPr/>
          <a:lstStyle/>
          <a:p>
            <a:r>
              <a:rPr lang="it-IT" dirty="0"/>
              <a:t>Alcuni rischi da evitare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1800" i="1" dirty="0"/>
              <a:t>“Se realizzo analisi qualitative allora il disegno è TBE”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1800" i="1" dirty="0"/>
              <a:t>“Il riferimento alla teoria – TBE o CIE – è sufficiente ad identificare il disegno, senza precisare criteri e metodi di analisi dei dati”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1800" i="1" dirty="0"/>
              <a:t>“La CIE può prescindere dall’analisi della teoria del programma perché si concentra sui risultati”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1800" i="1" dirty="0"/>
              <a:t>“Più informazioni raccolgo meglio rispondo al disegno, soprattutto per la TBE”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1800" i="1" dirty="0"/>
              <a:t>“Nella CIE è più importante la stima dei risultati finali della comparabilità tra gruppi”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endParaRPr lang="it-IT" sz="1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72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85AF3DE-D18A-42DD-B443-5FD889508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5525564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8715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4997"/>
            <a:ext cx="8229600" cy="675764"/>
          </a:xfrm>
        </p:spPr>
        <p:txBody>
          <a:bodyPr/>
          <a:lstStyle/>
          <a:p>
            <a:r>
              <a:rPr lang="it-IT" dirty="0"/>
              <a:t>Elementi chiave quinta parte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1350" b="1" dirty="0">
                <a:solidFill>
                  <a:srgbClr val="FF0000"/>
                </a:solidFill>
              </a:rPr>
              <a:t>Nel disegno di una valutazione non esiste un unico approccio metodologico</a:t>
            </a:r>
            <a:r>
              <a:rPr lang="it-IT" sz="1350" dirty="0">
                <a:solidFill>
                  <a:srgbClr val="FF0000"/>
                </a:solidFill>
              </a:rPr>
              <a:t>, ma è possibile identificare un approccio (o un mix di) più adeguato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1350" dirty="0">
                <a:solidFill>
                  <a:srgbClr val="FF0000"/>
                </a:solidFill>
              </a:rPr>
              <a:t>Ogni approccio metodologico ha </a:t>
            </a:r>
            <a:r>
              <a:rPr lang="it-IT" sz="1350" b="1" dirty="0">
                <a:solidFill>
                  <a:srgbClr val="FF0000"/>
                </a:solidFill>
              </a:rPr>
              <a:t>“pro” e “contro”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1350" dirty="0">
                <a:solidFill>
                  <a:srgbClr val="FF0000"/>
                </a:solidFill>
              </a:rPr>
              <a:t>Il disegno della valutazione dipende principalmente: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it-IT" sz="1050" dirty="0">
                <a:solidFill>
                  <a:srgbClr val="FF0000"/>
                </a:solidFill>
              </a:rPr>
              <a:t>dal </a:t>
            </a:r>
            <a:r>
              <a:rPr lang="it-IT" sz="1050" b="1" dirty="0">
                <a:solidFill>
                  <a:srgbClr val="FF0000"/>
                </a:solidFill>
              </a:rPr>
              <a:t>tipo di domanda valutativa</a:t>
            </a:r>
            <a:r>
              <a:rPr lang="it-IT" sz="1050" dirty="0">
                <a:solidFill>
                  <a:srgbClr val="FF0000"/>
                </a:solidFill>
              </a:rPr>
              <a:t>, 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it-IT" sz="1050" dirty="0">
                <a:solidFill>
                  <a:srgbClr val="FF0000"/>
                </a:solidFill>
              </a:rPr>
              <a:t>dalle </a:t>
            </a:r>
            <a:r>
              <a:rPr lang="it-IT" sz="1050" b="1" dirty="0">
                <a:solidFill>
                  <a:srgbClr val="FF0000"/>
                </a:solidFill>
              </a:rPr>
              <a:t>caratteristiche del programma e delle causalità che attiva 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it-IT" sz="1050" b="1" dirty="0">
                <a:solidFill>
                  <a:srgbClr val="FF0000"/>
                </a:solidFill>
              </a:rPr>
              <a:t>dalle metodologie consolidate e disponibili 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1350" b="1" dirty="0">
                <a:solidFill>
                  <a:srgbClr val="FF0000"/>
                </a:solidFill>
              </a:rPr>
              <a:t>Tempo e risorse </a:t>
            </a:r>
            <a:r>
              <a:rPr lang="it-IT" sz="1350" dirty="0">
                <a:solidFill>
                  <a:srgbClr val="FF0000"/>
                </a:solidFill>
              </a:rPr>
              <a:t>incidono anche sul disegno metodologico, ma se queste sono inadeguate è meglio non valutare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it-IT" sz="1350" dirty="0">
                <a:solidFill>
                  <a:srgbClr val="FF0000"/>
                </a:solidFill>
              </a:rPr>
              <a:t>Vi deve essere una </a:t>
            </a:r>
            <a:r>
              <a:rPr lang="it-IT" sz="1350" b="1" dirty="0">
                <a:solidFill>
                  <a:srgbClr val="FF0000"/>
                </a:solidFill>
              </a:rPr>
              <a:t>coerenza forte </a:t>
            </a:r>
            <a:r>
              <a:rPr lang="it-IT" sz="1350" dirty="0">
                <a:solidFill>
                  <a:srgbClr val="FF0000"/>
                </a:solidFill>
              </a:rPr>
              <a:t>tra il disegno adottato e i fattori (variabili) che bisogna verificare nella ricerca valutativa e quindi le informazioni da utilizzare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73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A6CDF83-32CA-48D5-B6C8-1C4718B1C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5525564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5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Criteri di valutazione alla base del giudizio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it-IT" sz="1200" b="1" dirty="0">
                <a:solidFill>
                  <a:srgbClr val="FF0000"/>
                </a:solidFill>
              </a:rPr>
              <a:t>Coerenza interna </a:t>
            </a:r>
            <a:r>
              <a:rPr lang="it-IT" sz="1200" dirty="0"/>
              <a:t>(coerenza tra diversi obiettivi e tra strumenti ed obiettivi; significatività delle relazioni causali previste)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it-IT" sz="1200" b="1" dirty="0">
                <a:solidFill>
                  <a:srgbClr val="FF0000"/>
                </a:solidFill>
              </a:rPr>
              <a:t>Coerenza esterna </a:t>
            </a:r>
            <a:r>
              <a:rPr lang="it-IT" sz="1200" dirty="0"/>
              <a:t>(compatibilità con altre politiche locali, nazionali ed europee)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it-IT" sz="1200" b="1" dirty="0">
                <a:solidFill>
                  <a:srgbClr val="FF0000"/>
                </a:solidFill>
              </a:rPr>
              <a:t>Efficienza</a:t>
            </a:r>
            <a:r>
              <a:rPr lang="it-IT" sz="1200" dirty="0"/>
              <a:t>  (adeguato rapporto tra input ed output, minimizzazione degli input in relazione all’output e minimizzazione degli sprechi)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it-IT" sz="1200" b="1" dirty="0">
                <a:solidFill>
                  <a:srgbClr val="FF0000"/>
                </a:solidFill>
              </a:rPr>
              <a:t>Efficacia</a:t>
            </a:r>
            <a:r>
              <a:rPr lang="it-IT" sz="1200" b="1" dirty="0"/>
              <a:t> </a:t>
            </a:r>
            <a:r>
              <a:rPr lang="it-IT" sz="1200" dirty="0"/>
              <a:t>(il grado in cui gli obiettivi sono raggiunti; la politica più efficace è quella che raggiunge tutti gli obiettivi) </a:t>
            </a:r>
            <a:r>
              <a:rPr lang="it-IT" sz="1200" i="1" dirty="0"/>
              <a:t>Possibile </a:t>
            </a:r>
            <a:r>
              <a:rPr lang="it-IT" sz="1200" i="1" dirty="0" err="1"/>
              <a:t>trade</a:t>
            </a:r>
            <a:r>
              <a:rPr lang="it-IT" sz="1200" i="1" dirty="0"/>
              <a:t>-off tra efficienza ed efficacia.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it-IT" sz="1200" b="1" dirty="0">
                <a:solidFill>
                  <a:srgbClr val="FF0000"/>
                </a:solidFill>
              </a:rPr>
              <a:t>Rilevanza </a:t>
            </a:r>
            <a:r>
              <a:rPr lang="it-IT" sz="1200" dirty="0"/>
              <a:t>(risorse e strumenti adeguati a problemi e obiettivi, strategia rivolta ai problemi più significativi, capacità di incidere o “massa critica”)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it-IT" sz="1200" b="1" dirty="0">
                <a:solidFill>
                  <a:srgbClr val="FF0000"/>
                </a:solidFill>
              </a:rPr>
              <a:t>Sostenibilità</a:t>
            </a:r>
            <a:r>
              <a:rPr lang="it-IT" sz="1200" dirty="0"/>
              <a:t> (permanenza dei risultati una volta concluso l’intervento, compatibilità dell’intervento con l’ambiente e principi sociali)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it-IT" sz="1200" b="1" dirty="0">
                <a:solidFill>
                  <a:srgbClr val="FF0000"/>
                </a:solidFill>
              </a:rPr>
              <a:t>Utilità</a:t>
            </a:r>
            <a:r>
              <a:rPr lang="it-IT" sz="1200" b="1" dirty="0"/>
              <a:t> </a:t>
            </a:r>
            <a:r>
              <a:rPr lang="it-IT" sz="1200" dirty="0"/>
              <a:t>(capacità di affrontare e incidere sul problema)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it-IT" sz="1200" b="1" dirty="0">
                <a:solidFill>
                  <a:srgbClr val="FF0000"/>
                </a:solidFill>
              </a:rPr>
              <a:t>Valore aggiunto (comunitario) </a:t>
            </a:r>
            <a:r>
              <a:rPr lang="it-IT" sz="1200" dirty="0"/>
              <a:t>(cosa questa politica realizza che altrimenti non si potrebbe fare; concetto di sussidiarietà 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0055F72-6AC2-4A88-8E92-BAE50164E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6298429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59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Valutazione, politiche pubbliche e democrazia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it-IT" sz="1425" b="1" dirty="0"/>
              <a:t>La valutazione è uno strumento di democrazia </a:t>
            </a:r>
            <a:r>
              <a:rPr lang="it-IT" sz="1425" dirty="0"/>
              <a:t>perché rende l’autorità più responsabile in quanto permette di identificare errori nelle decisioni e nella gestione della politica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it-IT" sz="1425" dirty="0"/>
              <a:t>La valutazione contribuisce ad un migliore governo </a:t>
            </a:r>
            <a:r>
              <a:rPr lang="it-IT" sz="1425" b="1" dirty="0"/>
              <a:t>perché dà voce ai cittadini e ai portatori di interessi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it-IT" sz="1425" dirty="0"/>
              <a:t>Di recente due nuovi aspetti delle politiche pubbliche sfidano la valutazione: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it-IT" sz="1275" b="1" dirty="0"/>
              <a:t>il decentramento </a:t>
            </a:r>
            <a:r>
              <a:rPr lang="it-IT" sz="1275" dirty="0"/>
              <a:t>richiede di coinvolgere molti e diversi </a:t>
            </a:r>
            <a:r>
              <a:rPr lang="it-IT" sz="1275" dirty="0" err="1"/>
              <a:t>stakeholders</a:t>
            </a:r>
            <a:r>
              <a:rPr lang="it-IT" sz="1275" dirty="0"/>
              <a:t> nelle decisioni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it-IT" sz="1275" dirty="0"/>
              <a:t>La </a:t>
            </a:r>
            <a:r>
              <a:rPr lang="it-IT" sz="1275" b="1" dirty="0"/>
              <a:t>globalizzazione </a:t>
            </a:r>
            <a:r>
              <a:rPr lang="it-IT" sz="1275" dirty="0"/>
              <a:t>tende a moltiplicare i livelli e le sedi delle decisioni relative alle politiche  e tende anche a minarne spesso la legittimazione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it-IT" sz="1425" dirty="0"/>
              <a:t>La valutazione può</a:t>
            </a:r>
            <a:r>
              <a:rPr lang="it-IT" sz="1425" b="1" dirty="0"/>
              <a:t> essere di per sé “democratica” </a:t>
            </a:r>
            <a:r>
              <a:rPr lang="it-IT" sz="1425" dirty="0"/>
              <a:t>se è indipendente, ma anche se abbraccia in modo trasparente i valori dei più deboli (R. Picciotto)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E67098F-667D-46F9-AC6D-EE8116AA4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6020864"/>
            <a:ext cx="609600" cy="4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41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6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7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8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5564</Words>
  <Application>Microsoft Office PowerPoint</Application>
  <PresentationFormat>Presentazione su schermo (4:3)</PresentationFormat>
  <Paragraphs>643</Paragraphs>
  <Slides>73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13</vt:i4>
      </vt:variant>
      <vt:variant>
        <vt:lpstr>Titoli diapositive</vt:lpstr>
      </vt:variant>
      <vt:variant>
        <vt:i4>73</vt:i4>
      </vt:variant>
    </vt:vector>
  </HeadingPairs>
  <TitlesOfParts>
    <vt:vector size="91" baseType="lpstr">
      <vt:lpstr>Arial</vt:lpstr>
      <vt:lpstr>Calibri</vt:lpstr>
      <vt:lpstr>Symbol</vt:lpstr>
      <vt:lpstr>Verdana</vt:lpstr>
      <vt:lpstr>Wingdings</vt:lpstr>
      <vt:lpstr>Tema di Office</vt:lpstr>
      <vt:lpstr>2_Tema di Office</vt:lpstr>
      <vt:lpstr>6_Tema di Office</vt:lpstr>
      <vt:lpstr>12_Tema di Office</vt:lpstr>
      <vt:lpstr>48_Tema di Office</vt:lpstr>
      <vt:lpstr>13_Tema di Office</vt:lpstr>
      <vt:lpstr>14_Tema di Office</vt:lpstr>
      <vt:lpstr>31_Tema di Office</vt:lpstr>
      <vt:lpstr>32_Tema di Office</vt:lpstr>
      <vt:lpstr>33_Tema di Office</vt:lpstr>
      <vt:lpstr>46_Tema di Office</vt:lpstr>
      <vt:lpstr>52_Tema di Office</vt:lpstr>
      <vt:lpstr>47_Tema di Office</vt:lpstr>
      <vt:lpstr>L’uso delle metodologie e il disegno di valutazione  </vt:lpstr>
      <vt:lpstr>Programma della giornata</vt:lpstr>
      <vt:lpstr>Parte prima  Le finalità della valutazione e i diversi tipi di valutazione</vt:lpstr>
      <vt:lpstr>Cosa è la valutazione</vt:lpstr>
      <vt:lpstr>Cosa non è la valutazione</vt:lpstr>
      <vt:lpstr>Cosa fa la valutazione</vt:lpstr>
      <vt:lpstr>Le finalità della valutazione</vt:lpstr>
      <vt:lpstr>Criteri di valutazione alla base del giudizio</vt:lpstr>
      <vt:lpstr>Valutazione, politiche pubbliche e democrazia</vt:lpstr>
      <vt:lpstr>Standard etici e di qualità: come deve essere la valutazione (da UNDP)</vt:lpstr>
      <vt:lpstr>I principali tipi di valutazione</vt:lpstr>
      <vt:lpstr>Finalità e tipi di valutazione </vt:lpstr>
      <vt:lpstr>I tempi di ‘maturazione’ dei diversi interventi</vt:lpstr>
      <vt:lpstr>Come viene utilizzata la valutazione</vt:lpstr>
      <vt:lpstr>Elementi chiave prima parte</vt:lpstr>
      <vt:lpstr>Parte seconda  Principali approcci e teoria del programma  </vt:lpstr>
      <vt:lpstr>Approcci metodologici</vt:lpstr>
      <vt:lpstr>Famiglie di approcci metodologici</vt:lpstr>
      <vt:lpstr>Famiglie di approcci e tipo di causalità</vt:lpstr>
      <vt:lpstr>Finalità e tipi di valutazione </vt:lpstr>
      <vt:lpstr>Famiglie di approcci e loro varianti</vt:lpstr>
      <vt:lpstr>Principali approcci metodologici per valutazioni di impatto</vt:lpstr>
      <vt:lpstr>Teoria del programma</vt:lpstr>
      <vt:lpstr>La teoria del programma</vt:lpstr>
      <vt:lpstr>Come individuare la teoria del programma </vt:lpstr>
      <vt:lpstr>Come individuare la teoria del programma (2)</vt:lpstr>
      <vt:lpstr>Come descrivere (graficamente) la teoria del programma</vt:lpstr>
      <vt:lpstr>Catena causale fondi europei  (sino al 2013)</vt:lpstr>
      <vt:lpstr>Input, output e risultati  (DG REGIO 2014-2020)</vt:lpstr>
      <vt:lpstr>Descrizione a grafo  (pipeline model) </vt:lpstr>
      <vt:lpstr>Gerarchia degli obiettivi</vt:lpstr>
      <vt:lpstr>Gerarchia degli obiettivi</vt:lpstr>
      <vt:lpstr>Matrice “realista”</vt:lpstr>
      <vt:lpstr>La visione realista (CMO= context  mechanisms  outcome)</vt:lpstr>
      <vt:lpstr>Logical framework</vt:lpstr>
      <vt:lpstr>Differenti modelli causali</vt:lpstr>
      <vt:lpstr>Aspetti da tenere a mente per la ricostruzione della teoria del programma</vt:lpstr>
      <vt:lpstr>Elementi chiave seconda parte</vt:lpstr>
      <vt:lpstr>Parte terza  Approcci basati sulla teoria  </vt:lpstr>
      <vt:lpstr>Approcci basati sulla teoria</vt:lpstr>
      <vt:lpstr>Teoria del cambiamento</vt:lpstr>
      <vt:lpstr>Contribution Analysis</vt:lpstr>
      <vt:lpstr>L’approccio realista</vt:lpstr>
      <vt:lpstr>Elementi chiave terza parte</vt:lpstr>
      <vt:lpstr>Parte quarta  Approcci controfattuali  </vt:lpstr>
      <vt:lpstr>Parte quinta  Il disegno di valutazione e la scelta dell’approccio metodologico </vt:lpstr>
      <vt:lpstr>Le domande di valutazione</vt:lpstr>
      <vt:lpstr>Cosa sono le domande valutative</vt:lpstr>
      <vt:lpstr>Quali tipi di domande valutative</vt:lpstr>
      <vt:lpstr>Alcune avvertenze sulle domande valutative</vt:lpstr>
      <vt:lpstr>Importanza delle domande di valutazione</vt:lpstr>
      <vt:lpstr>Importanza delle domande di valutazione</vt:lpstr>
      <vt:lpstr>Come si definiscono le domande di valutazione</vt:lpstr>
      <vt:lpstr>Rilevanza/centralità delle domande di valutazione</vt:lpstr>
      <vt:lpstr>L’importanza degli stakeholder</vt:lpstr>
      <vt:lpstr>Il disegno di valutazione</vt:lpstr>
      <vt:lpstr>A cosa serve il disegno di valutazione</vt:lpstr>
      <vt:lpstr>Domande di valutazione e scelta metodologica</vt:lpstr>
      <vt:lpstr>Strategie d’indagine</vt:lpstr>
      <vt:lpstr>Definire la valutazione d’impatto</vt:lpstr>
      <vt:lpstr>L’inferenza causale:  Approccio controfattuale e basato sulla teoria</vt:lpstr>
      <vt:lpstr>Disegni disponibili</vt:lpstr>
      <vt:lpstr>Definizione del disegno per la valutazione di impatto</vt:lpstr>
      <vt:lpstr>I principali elementi per definire il disegno della valutazione</vt:lpstr>
      <vt:lpstr>Quattro tipi di disegni causali ed esplicativi</vt:lpstr>
      <vt:lpstr>Pro e contro dei diversi disegni</vt:lpstr>
      <vt:lpstr>Valutazioni di impatto: principali opzioni</vt:lpstr>
      <vt:lpstr>Caratteristiche del programma e disegno valutativo (1)</vt:lpstr>
      <vt:lpstr>Caratteristiche del programma e disegno valutativo (2)</vt:lpstr>
      <vt:lpstr>Caratteristiche del programma e disegno valutativo (3)</vt:lpstr>
      <vt:lpstr>Altri fattori per la definizione del disegno</vt:lpstr>
      <vt:lpstr>Alcuni rischi da evitare</vt:lpstr>
      <vt:lpstr>Elementi chiave quinta parte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Giulio Ferraresi</dc:creator>
  <cp:lastModifiedBy>Carlo Miccadei</cp:lastModifiedBy>
  <cp:revision>122</cp:revision>
  <dcterms:created xsi:type="dcterms:W3CDTF">2021-12-13T12:54:49Z</dcterms:created>
  <dcterms:modified xsi:type="dcterms:W3CDTF">2021-12-15T15:06:47Z</dcterms:modified>
</cp:coreProperties>
</file>